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handoutMasterIdLst>
    <p:handoutMasterId r:id="rId22"/>
  </p:handoutMasterIdLst>
  <p:sldIdLst>
    <p:sldId id="268" r:id="rId2"/>
    <p:sldId id="258" r:id="rId3"/>
    <p:sldId id="284" r:id="rId4"/>
    <p:sldId id="285" r:id="rId5"/>
    <p:sldId id="286" r:id="rId6"/>
    <p:sldId id="288" r:id="rId7"/>
    <p:sldId id="298" r:id="rId8"/>
    <p:sldId id="292" r:id="rId9"/>
    <p:sldId id="293" r:id="rId10"/>
    <p:sldId id="281" r:id="rId11"/>
    <p:sldId id="295" r:id="rId12"/>
    <p:sldId id="296" r:id="rId13"/>
    <p:sldId id="263" r:id="rId14"/>
    <p:sldId id="264" r:id="rId15"/>
    <p:sldId id="297" r:id="rId16"/>
    <p:sldId id="299" r:id="rId17"/>
    <p:sldId id="300" r:id="rId18"/>
    <p:sldId id="282" r:id="rId19"/>
    <p:sldId id="27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Louis Le Gonidec" initials="JLLG" lastIdx="2" clrIdx="0">
    <p:extLst>
      <p:ext uri="{19B8F6BF-5375-455C-9EA6-DF929625EA0E}">
        <p15:presenceInfo xmlns:p15="http://schemas.microsoft.com/office/powerpoint/2012/main" userId="9bf1be8d78b74d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AAF8"/>
    <a:srgbClr val="F58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8" autoAdjust="0"/>
    <p:restoredTop sz="93080" autoAdjust="0"/>
  </p:normalViewPr>
  <p:slideViewPr>
    <p:cSldViewPr snapToGrid="0">
      <p:cViewPr varScale="1">
        <p:scale>
          <a:sx n="92" d="100"/>
          <a:sy n="92" d="100"/>
        </p:scale>
        <p:origin x="46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DC9A16-E9D8-471B-9CDB-4EA04C3F5181}" type="datetimeFigureOut">
              <a:rPr lang="fr-FR" smtClean="0"/>
              <a:t>11/02/2017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622B3D-1628-4DE6-9742-4504E0F8CAE0}" type="slidenum">
              <a:rPr lang="fr-FR" smtClean="0"/>
              <a:t>‹N°›</a:t>
            </a:fld>
            <a:endParaRPr lang="fr-FR"/>
          </a:p>
        </p:txBody>
      </p:sp>
    </p:spTree>
    <p:extLst>
      <p:ext uri="{BB962C8B-B14F-4D97-AF65-F5344CB8AC3E}">
        <p14:creationId xmlns:p14="http://schemas.microsoft.com/office/powerpoint/2010/main" val="2128766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99289-2498-4957-8B88-6E561FB4ED1B}" type="datetimeFigureOut">
              <a:rPr lang="fr-FR" smtClean="0"/>
              <a:t>11/02/2017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05ECC-212F-48B5-A0C6-4DEECD24570E}" type="slidenum">
              <a:rPr lang="fr-FR" smtClean="0"/>
              <a:t>‹N°›</a:t>
            </a:fld>
            <a:endParaRPr lang="fr-FR"/>
          </a:p>
        </p:txBody>
      </p:sp>
    </p:spTree>
    <p:extLst>
      <p:ext uri="{BB962C8B-B14F-4D97-AF65-F5344CB8AC3E}">
        <p14:creationId xmlns:p14="http://schemas.microsoft.com/office/powerpoint/2010/main" val="25436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E105ECC-212F-48B5-A0C6-4DEECD24570E}" type="slidenum">
              <a:rPr lang="fr-FR" smtClean="0"/>
              <a:t>2</a:t>
            </a:fld>
            <a:endParaRPr lang="fr-FR"/>
          </a:p>
        </p:txBody>
      </p:sp>
    </p:spTree>
    <p:extLst>
      <p:ext uri="{BB962C8B-B14F-4D97-AF65-F5344CB8AC3E}">
        <p14:creationId xmlns:p14="http://schemas.microsoft.com/office/powerpoint/2010/main" val="425518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8BFD155-E2CB-4BA3-B1EF-38E37EB27E29}" type="datetimeFigureOut">
              <a:rPr lang="fr-FR" smtClean="0"/>
              <a:t>11/02/2017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99686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100456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55078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849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107892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8BFD155-E2CB-4BA3-B1EF-38E37EB27E29}" type="datetimeFigureOut">
              <a:rPr lang="fr-FR" smtClean="0"/>
              <a:t>11/02/2017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327044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8BFD155-E2CB-4BA3-B1EF-38E37EB27E29}" type="datetimeFigureOut">
              <a:rPr lang="fr-FR" smtClean="0"/>
              <a:t>11/02/2017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262286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FD155-E2CB-4BA3-B1EF-38E37EB27E29}" type="datetimeFigureOut">
              <a:rPr lang="fr-FR" smtClean="0"/>
              <a:t>11/02/2017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173803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FD155-E2CB-4BA3-B1EF-38E37EB27E29}" type="datetimeFigureOut">
              <a:rPr lang="fr-FR" smtClean="0"/>
              <a:t>11/02/2017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139731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8BFD155-E2CB-4BA3-B1EF-38E37EB27E29}" type="datetimeFigureOut">
              <a:rPr lang="fr-FR" smtClean="0"/>
              <a:t>11/02/2017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78192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8BFD155-E2CB-4BA3-B1EF-38E37EB27E29}" type="datetimeFigureOut">
              <a:rPr lang="fr-FR" smtClean="0"/>
              <a:t>11/02/2017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283061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3532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8BFD155-E2CB-4BA3-B1EF-38E37EB27E29}" type="datetimeFigureOut">
              <a:rPr lang="fr-FR" smtClean="0"/>
              <a:t>11/02/2017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417405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8BFD155-E2CB-4BA3-B1EF-38E37EB27E29}" type="datetimeFigureOut">
              <a:rPr lang="fr-FR" smtClean="0"/>
              <a:t>11/02/2017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249223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8BFD155-E2CB-4BA3-B1EF-38E37EB27E29}" type="datetimeFigureOut">
              <a:rPr lang="fr-FR" smtClean="0"/>
              <a:t>11/02/2017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220934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219279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BFD155-E2CB-4BA3-B1EF-38E37EB27E29}" type="datetimeFigureOut">
              <a:rPr lang="fr-FR" smtClean="0"/>
              <a:t>11/02/2017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C9BCC2-1244-4738-BD49-279CB70743C5}" type="slidenum">
              <a:rPr lang="fr-FR" smtClean="0"/>
              <a:t>‹N°›</a:t>
            </a:fld>
            <a:endParaRPr lang="fr-FR"/>
          </a:p>
        </p:txBody>
      </p:sp>
    </p:spTree>
    <p:extLst>
      <p:ext uri="{BB962C8B-B14F-4D97-AF65-F5344CB8AC3E}">
        <p14:creationId xmlns:p14="http://schemas.microsoft.com/office/powerpoint/2010/main" val="189755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8BFD155-E2CB-4BA3-B1EF-38E37EB27E29}" type="datetimeFigureOut">
              <a:rPr lang="fr-FR" smtClean="0"/>
              <a:t>11/02/2017</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C9BCC2-1244-4738-BD49-279CB70743C5}" type="slidenum">
              <a:rPr lang="fr-FR" smtClean="0"/>
              <a:t>‹N°›</a:t>
            </a:fld>
            <a:endParaRPr lang="fr-FR"/>
          </a:p>
        </p:txBody>
      </p:sp>
    </p:spTree>
    <p:extLst>
      <p:ext uri="{BB962C8B-B14F-4D97-AF65-F5344CB8AC3E}">
        <p14:creationId xmlns:p14="http://schemas.microsoft.com/office/powerpoint/2010/main" val="231312754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0236" y="-3271"/>
            <a:ext cx="6431973" cy="1006475"/>
          </a:xfrm>
        </p:spPr>
        <p:txBody>
          <a:bodyPr>
            <a:normAutofit fontScale="90000"/>
          </a:bodyPr>
          <a:lstStyle/>
          <a:p>
            <a:pPr algn="ctr"/>
            <a:r>
              <a:rPr lang="fr-FR" sz="2800" b="1" dirty="0" smtClean="0">
                <a:solidFill>
                  <a:srgbClr val="0070C0"/>
                </a:solidFill>
              </a:rPr>
              <a:t>C</a:t>
            </a:r>
            <a:r>
              <a:rPr lang="fr-FR" sz="2800" b="1" dirty="0" smtClean="0"/>
              <a:t>ercle de </a:t>
            </a:r>
            <a:r>
              <a:rPr lang="fr-FR" sz="2800" b="1" dirty="0" smtClean="0">
                <a:solidFill>
                  <a:srgbClr val="0070C0"/>
                </a:solidFill>
              </a:rPr>
              <a:t>V</a:t>
            </a:r>
            <a:r>
              <a:rPr lang="fr-FR" sz="2800" b="1" dirty="0" smtClean="0"/>
              <a:t>oile d’</a:t>
            </a:r>
            <a:r>
              <a:rPr lang="fr-FR" sz="2800" b="1" dirty="0">
                <a:solidFill>
                  <a:schemeClr val="tx2"/>
                </a:solidFill>
              </a:rPr>
              <a:t> </a:t>
            </a:r>
            <a:r>
              <a:rPr lang="fr-FR" sz="2800" b="1" dirty="0" smtClean="0">
                <a:solidFill>
                  <a:srgbClr val="0070C0"/>
                </a:solidFill>
              </a:rPr>
              <a:t>A</a:t>
            </a:r>
            <a:r>
              <a:rPr lang="fr-FR" sz="2800" b="1" dirty="0" smtClean="0"/>
              <a:t>ngers</a:t>
            </a:r>
            <a:br>
              <a:rPr lang="fr-FR" sz="2800" b="1" dirty="0" smtClean="0"/>
            </a:br>
            <a:r>
              <a:rPr lang="fr-FR" sz="2800" b="1" dirty="0" smtClean="0"/>
              <a:t/>
            </a:r>
            <a:br>
              <a:rPr lang="fr-FR" sz="2800" b="1" dirty="0" smtClean="0"/>
            </a:br>
            <a:r>
              <a:rPr lang="fr-FR" sz="1800" b="1" dirty="0" smtClean="0"/>
              <a:t>11 Février 2017</a:t>
            </a:r>
            <a:endParaRPr lang="fr-FR" sz="2800" b="1" dirty="0">
              <a:solidFill>
                <a:srgbClr val="0070C0"/>
              </a:solidFill>
            </a:endParaRPr>
          </a:p>
        </p:txBody>
      </p:sp>
      <p:sp>
        <p:nvSpPr>
          <p:cNvPr id="3" name="Espace réservé du contenu 2"/>
          <p:cNvSpPr>
            <a:spLocks noGrp="1"/>
          </p:cNvSpPr>
          <p:nvPr>
            <p:ph sz="quarter" idx="13"/>
          </p:nvPr>
        </p:nvSpPr>
        <p:spPr>
          <a:xfrm>
            <a:off x="974628" y="2506662"/>
            <a:ext cx="10515600" cy="4351338"/>
          </a:xfrm>
        </p:spPr>
        <p:txBody>
          <a:bodyPr>
            <a:normAutofit fontScale="85000" lnSpcReduction="20000"/>
          </a:bodyPr>
          <a:lstStyle/>
          <a:p>
            <a:r>
              <a:rPr lang="fr-FR" sz="2400" dirty="0" smtClean="0"/>
              <a:t>Rapport moral</a:t>
            </a:r>
          </a:p>
          <a:p>
            <a:r>
              <a:rPr lang="fr-FR" sz="2400" dirty="0" smtClean="0"/>
              <a:t>Le Site dc20.fr</a:t>
            </a:r>
          </a:p>
          <a:p>
            <a:r>
              <a:rPr lang="fr-FR" sz="2400" dirty="0" smtClean="0"/>
              <a:t>Rapport activité 2016</a:t>
            </a:r>
          </a:p>
          <a:p>
            <a:r>
              <a:rPr lang="fr-FR" sz="2400" dirty="0" smtClean="0"/>
              <a:t>Programme et projets 2017</a:t>
            </a:r>
          </a:p>
          <a:p>
            <a:r>
              <a:rPr lang="fr-FR" sz="2400" dirty="0" smtClean="0"/>
              <a:t>Réflexions sur les évolutions techniques et technologiques</a:t>
            </a:r>
          </a:p>
          <a:p>
            <a:pPr marL="0" indent="0">
              <a:buNone/>
            </a:pPr>
            <a:r>
              <a:rPr lang="fr-FR" sz="1800" dirty="0" smtClean="0"/>
              <a:t> 	 ( astuces – équipement – accastillage – les bonnes adresses)</a:t>
            </a:r>
          </a:p>
          <a:p>
            <a:r>
              <a:rPr lang="fr-FR" sz="2400" dirty="0" smtClean="0"/>
              <a:t>Rapport financier</a:t>
            </a:r>
          </a:p>
          <a:p>
            <a:r>
              <a:rPr lang="fr-FR" sz="2400" dirty="0" smtClean="0"/>
              <a:t>Renouvellement des cotisations</a:t>
            </a:r>
          </a:p>
          <a:p>
            <a:r>
              <a:rPr lang="fr-FR" sz="2400" dirty="0" smtClean="0"/>
              <a:t>Election bureau</a:t>
            </a:r>
          </a:p>
          <a:p>
            <a:r>
              <a:rPr lang="fr-FR" sz="2400" dirty="0" smtClean="0"/>
              <a:t>Questions diverses</a:t>
            </a:r>
          </a:p>
          <a:p>
            <a:endParaRPr lang="fr-FR" sz="1800" dirty="0" smtClean="0"/>
          </a:p>
          <a:p>
            <a:endParaRPr lang="fr-FR" sz="2400" dirty="0" smtClean="0"/>
          </a:p>
          <a:p>
            <a:endParaRPr lang="fr-FR" sz="2400" dirty="0" smtClean="0"/>
          </a:p>
          <a:p>
            <a:endParaRPr lang="fr-FR" sz="2400" dirty="0"/>
          </a:p>
        </p:txBody>
      </p:sp>
      <p:sp>
        <p:nvSpPr>
          <p:cNvPr id="5" name="ZoneTexte 4"/>
          <p:cNvSpPr txBox="1"/>
          <p:nvPr/>
        </p:nvSpPr>
        <p:spPr>
          <a:xfrm>
            <a:off x="4395845" y="1197339"/>
            <a:ext cx="3672787" cy="830997"/>
          </a:xfrm>
          <a:prstGeom prst="rect">
            <a:avLst/>
          </a:prstGeom>
          <a:noFill/>
          <a:ln w="9525">
            <a:solidFill>
              <a:schemeClr val="tx1"/>
            </a:solidFill>
          </a:ln>
        </p:spPr>
        <p:txBody>
          <a:bodyPr wrap="square" rtlCol="0">
            <a:spAutoFit/>
          </a:bodyPr>
          <a:lstStyle/>
          <a:p>
            <a:pPr algn="ctr"/>
            <a:r>
              <a:rPr lang="fr-FR" sz="2400" dirty="0" smtClean="0"/>
              <a:t>Assemblée Générale</a:t>
            </a:r>
            <a:endParaRPr lang="fr-FR" sz="2400" dirty="0"/>
          </a:p>
          <a:p>
            <a:pPr algn="ctr"/>
            <a:r>
              <a:rPr lang="fr-FR" sz="2400" dirty="0" smtClean="0"/>
              <a:t>DC 20</a:t>
            </a:r>
            <a:endParaRPr lang="fr-FR" sz="2400" dirty="0"/>
          </a:p>
        </p:txBody>
      </p:sp>
      <p:sp>
        <p:nvSpPr>
          <p:cNvPr id="7" name="ZoneTexte 6"/>
          <p:cNvSpPr txBox="1"/>
          <p:nvPr/>
        </p:nvSpPr>
        <p:spPr>
          <a:xfrm>
            <a:off x="1091045" y="955964"/>
            <a:ext cx="184731" cy="369332"/>
          </a:xfrm>
          <a:prstGeom prst="rect">
            <a:avLst/>
          </a:prstGeom>
          <a:noFill/>
        </p:spPr>
        <p:txBody>
          <a:bodyPr wrap="none" rtlCol="0">
            <a:spAutoFit/>
          </a:bodyPr>
          <a:lstStyle/>
          <a:p>
            <a:endParaRPr lang="fr-FR" dirty="0"/>
          </a:p>
        </p:txBody>
      </p:sp>
      <p:graphicFrame>
        <p:nvGraphicFramePr>
          <p:cNvPr id="8" name="Objet 7"/>
          <p:cNvGraphicFramePr>
            <a:graphicFrameLocks noChangeAspect="1"/>
          </p:cNvGraphicFramePr>
          <p:nvPr>
            <p:extLst>
              <p:ext uri="{D42A27DB-BD31-4B8C-83A1-F6EECF244321}">
                <p14:modId xmlns:p14="http://schemas.microsoft.com/office/powerpoint/2010/main" val="2410389001"/>
              </p:ext>
            </p:extLst>
          </p:nvPr>
        </p:nvGraphicFramePr>
        <p:xfrm>
          <a:off x="974440" y="104913"/>
          <a:ext cx="1342355" cy="2013827"/>
        </p:xfrm>
        <a:graphic>
          <a:graphicData uri="http://schemas.openxmlformats.org/presentationml/2006/ole">
            <mc:AlternateContent xmlns:mc="http://schemas.openxmlformats.org/markup-compatibility/2006">
              <mc:Choice xmlns:v="urn:schemas-microsoft-com:vml" Requires="v">
                <p:oleObj spid="_x0000_s2107" name="Acrobat Document" r:id="rId3" imgW="6477000" imgH="9715366" progId="AcroExch.Document.DC">
                  <p:embed/>
                </p:oleObj>
              </mc:Choice>
              <mc:Fallback>
                <p:oleObj name="Acrobat Document" r:id="rId3" imgW="6477000" imgH="9715366" progId="AcroExch.Document.DC">
                  <p:embed/>
                  <p:pic>
                    <p:nvPicPr>
                      <p:cNvPr id="0" name=""/>
                      <p:cNvPicPr/>
                      <p:nvPr/>
                    </p:nvPicPr>
                    <p:blipFill>
                      <a:blip r:embed="rId4"/>
                      <a:stretch>
                        <a:fillRect/>
                      </a:stretch>
                    </p:blipFill>
                    <p:spPr>
                      <a:xfrm>
                        <a:off x="974440" y="104913"/>
                        <a:ext cx="1342355" cy="2013827"/>
                      </a:xfrm>
                      <a:prstGeom prst="rect">
                        <a:avLst/>
                      </a:prstGeom>
                    </p:spPr>
                  </p:pic>
                </p:oleObj>
              </mc:Fallback>
            </mc:AlternateContent>
          </a:graphicData>
        </a:graphic>
      </p:graphicFrame>
      <p:pic>
        <p:nvPicPr>
          <p:cNvPr id="9" name="Image 8"/>
          <p:cNvPicPr>
            <a:picLocks noChangeAspect="1"/>
          </p:cNvPicPr>
          <p:nvPr/>
        </p:nvPicPr>
        <p:blipFill>
          <a:blip r:embed="rId5"/>
          <a:stretch>
            <a:fillRect/>
          </a:stretch>
        </p:blipFill>
        <p:spPr>
          <a:xfrm>
            <a:off x="10147684" y="105260"/>
            <a:ext cx="1342544" cy="2013132"/>
          </a:xfrm>
          <a:prstGeom prst="rect">
            <a:avLst/>
          </a:prstGeom>
        </p:spPr>
      </p:pic>
      <p:sp>
        <p:nvSpPr>
          <p:cNvPr id="10" name="ZoneTexte 9"/>
          <p:cNvSpPr txBox="1"/>
          <p:nvPr/>
        </p:nvSpPr>
        <p:spPr>
          <a:xfrm>
            <a:off x="5504186" y="2125444"/>
            <a:ext cx="1456104" cy="369332"/>
          </a:xfrm>
          <a:prstGeom prst="rect">
            <a:avLst/>
          </a:prstGeom>
          <a:noFill/>
        </p:spPr>
        <p:txBody>
          <a:bodyPr wrap="none" rtlCol="0">
            <a:spAutoFit/>
          </a:bodyPr>
          <a:lstStyle/>
          <a:p>
            <a:r>
              <a:rPr lang="fr-FR" dirty="0" smtClean="0"/>
              <a:t>Ordre du jour</a:t>
            </a:r>
            <a:endParaRPr lang="fr-FR" dirty="0"/>
          </a:p>
        </p:txBody>
      </p:sp>
    </p:spTree>
    <p:extLst>
      <p:ext uri="{BB962C8B-B14F-4D97-AF65-F5344CB8AC3E}">
        <p14:creationId xmlns:p14="http://schemas.microsoft.com/office/powerpoint/2010/main" val="258767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117" y="365126"/>
            <a:ext cx="11121737" cy="580448"/>
          </a:xfrm>
        </p:spPr>
        <p:txBody>
          <a:bodyPr>
            <a:normAutofit fontScale="90000"/>
          </a:bodyPr>
          <a:lstStyle/>
          <a:p>
            <a:pPr algn="ctr"/>
            <a:r>
              <a:rPr lang="fr-FR" dirty="0" smtClean="0"/>
              <a:t>Idées et Projets 2017</a:t>
            </a:r>
            <a:endParaRPr lang="fr-FR" dirty="0"/>
          </a:p>
        </p:txBody>
      </p:sp>
      <p:sp>
        <p:nvSpPr>
          <p:cNvPr id="3" name="Espace réservé du contenu 2"/>
          <p:cNvSpPr>
            <a:spLocks noGrp="1"/>
          </p:cNvSpPr>
          <p:nvPr>
            <p:ph sz="quarter" idx="13"/>
          </p:nvPr>
        </p:nvSpPr>
        <p:spPr>
          <a:xfrm>
            <a:off x="703116" y="1017177"/>
            <a:ext cx="11121737" cy="2412955"/>
          </a:xfrm>
        </p:spPr>
        <p:txBody>
          <a:bodyPr>
            <a:normAutofit/>
          </a:bodyPr>
          <a:lstStyle/>
          <a:p>
            <a:pPr lvl="1"/>
            <a:endParaRPr lang="fr-FR" sz="1600" dirty="0"/>
          </a:p>
          <a:p>
            <a:pPr lvl="1"/>
            <a:endParaRPr lang="fr-FR" sz="1500" dirty="0"/>
          </a:p>
          <a:p>
            <a:pPr lvl="1"/>
            <a:endParaRPr lang="fr-FR" sz="1800" dirty="0"/>
          </a:p>
        </p:txBody>
      </p:sp>
      <p:sp>
        <p:nvSpPr>
          <p:cNvPr id="5" name="ZoneTexte 4"/>
          <p:cNvSpPr txBox="1"/>
          <p:nvPr/>
        </p:nvSpPr>
        <p:spPr>
          <a:xfrm>
            <a:off x="144416" y="1389386"/>
            <a:ext cx="11881007" cy="3877985"/>
          </a:xfrm>
          <a:prstGeom prst="rect">
            <a:avLst/>
          </a:prstGeom>
          <a:noFill/>
        </p:spPr>
        <p:txBody>
          <a:bodyPr wrap="square" rtlCol="0">
            <a:spAutoFit/>
          </a:bodyPr>
          <a:lstStyle/>
          <a:p>
            <a:pPr marL="285750" indent="-285750">
              <a:buFont typeface="Arial" panose="020B0604020202020204" pitchFamily="34" charset="0"/>
              <a:buChar char="•"/>
            </a:pPr>
            <a:r>
              <a:rPr lang="fr-FR" sz="2800" dirty="0" smtClean="0"/>
              <a:t>Evolution ASSO</a:t>
            </a:r>
          </a:p>
          <a:p>
            <a:pPr marL="285750" indent="-285750">
              <a:buFont typeface="Arial" panose="020B0604020202020204" pitchFamily="34" charset="0"/>
              <a:buChar char="•"/>
            </a:pPr>
            <a:endParaRPr lang="fr-FR" sz="2800" dirty="0"/>
          </a:p>
          <a:p>
            <a:pPr marL="742950" lvl="1" indent="-285750">
              <a:buFont typeface="Arial" panose="020B0604020202020204" pitchFamily="34" charset="0"/>
              <a:buChar char="•"/>
            </a:pPr>
            <a:r>
              <a:rPr lang="fr-FR" dirty="0" smtClean="0"/>
              <a:t>Carte adhérent</a:t>
            </a:r>
          </a:p>
          <a:p>
            <a:pPr marL="285750" indent="-285750">
              <a:buFont typeface="Arial" panose="020B0604020202020204" pitchFamily="34" charset="0"/>
              <a:buChar char="•"/>
            </a:pPr>
            <a:endParaRPr lang="fr-FR" sz="2800" dirty="0" smtClean="0"/>
          </a:p>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dirty="0" smtClean="0"/>
              <a:t>Création chemises, casquettes, polos, coupes vent, ??????</a:t>
            </a:r>
          </a:p>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dirty="0" smtClean="0"/>
              <a:t>Contact avec Voiles et Voiliers ( parution des coordonnées de </a:t>
            </a:r>
            <a:r>
              <a:rPr lang="fr-FR" dirty="0" err="1" smtClean="0"/>
              <a:t>l’asso</a:t>
            </a:r>
            <a:r>
              <a:rPr lang="fr-FR" dirty="0" smtClean="0"/>
              <a:t> dans la rubrique ASSOCIATION DE CLASSE du Spécial Salon de Décembre 2016 prévue mais non réalisée)</a:t>
            </a:r>
          </a:p>
          <a:p>
            <a:pPr lvl="1"/>
            <a:r>
              <a:rPr lang="fr-FR" dirty="0" smtClean="0"/>
              <a:t>     A relancer pour 2017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09712" y="869812"/>
            <a:ext cx="1999488" cy="3121152"/>
          </a:xfrm>
          <a:prstGeom prst="rect">
            <a:avLst/>
          </a:prstGeom>
        </p:spPr>
      </p:pic>
    </p:spTree>
    <p:extLst>
      <p:ext uri="{BB962C8B-B14F-4D97-AF65-F5344CB8AC3E}">
        <p14:creationId xmlns:p14="http://schemas.microsoft.com/office/powerpoint/2010/main" val="410625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TECHNIQUE</a:t>
            </a:r>
            <a:endParaRPr lang="fr-FR" sz="5400" dirty="0"/>
          </a:p>
        </p:txBody>
      </p:sp>
      <p:sp>
        <p:nvSpPr>
          <p:cNvPr id="3" name="Espace réservé du contenu 2"/>
          <p:cNvSpPr>
            <a:spLocks noGrp="1"/>
          </p:cNvSpPr>
          <p:nvPr>
            <p:ph sz="quarter" idx="13"/>
          </p:nvPr>
        </p:nvSpPr>
        <p:spPr>
          <a:xfrm>
            <a:off x="914400" y="1818409"/>
            <a:ext cx="10363826" cy="4024745"/>
          </a:xfrm>
        </p:spPr>
        <p:txBody>
          <a:bodyPr>
            <a:normAutofit fontScale="70000" lnSpcReduction="20000"/>
          </a:bodyPr>
          <a:lstStyle/>
          <a:p>
            <a:r>
              <a:rPr lang="fr-FR" dirty="0" smtClean="0"/>
              <a:t>FOC ou GENOIS</a:t>
            </a:r>
          </a:p>
          <a:p>
            <a:endParaRPr lang="fr-FR" dirty="0"/>
          </a:p>
          <a:p>
            <a:r>
              <a:rPr lang="fr-FR" dirty="0" smtClean="0"/>
              <a:t>Spi </a:t>
            </a:r>
            <a:r>
              <a:rPr lang="fr-FR" dirty="0" err="1" smtClean="0"/>
              <a:t>asymetrique</a:t>
            </a:r>
            <a:endParaRPr lang="fr-FR" dirty="0" smtClean="0"/>
          </a:p>
          <a:p>
            <a:endParaRPr lang="fr-FR" dirty="0"/>
          </a:p>
          <a:p>
            <a:r>
              <a:rPr lang="fr-FR" dirty="0" smtClean="0"/>
              <a:t>SAFRAN</a:t>
            </a:r>
          </a:p>
          <a:p>
            <a:endParaRPr lang="fr-FR" dirty="0"/>
          </a:p>
          <a:p>
            <a:r>
              <a:rPr lang="fr-FR" dirty="0" smtClean="0"/>
              <a:t>ANTIFOULING</a:t>
            </a:r>
          </a:p>
          <a:p>
            <a:pPr marL="0" indent="0">
              <a:buNone/>
            </a:pPr>
            <a:endParaRPr lang="fr-FR" dirty="0"/>
          </a:p>
          <a:p>
            <a:r>
              <a:rPr lang="fr-FR" dirty="0" smtClean="0"/>
              <a:t>REGLEMENTATION REMORQUE : permis et carte grise</a:t>
            </a:r>
          </a:p>
          <a:p>
            <a:endParaRPr lang="fr-FR" dirty="0"/>
          </a:p>
          <a:p>
            <a:r>
              <a:rPr lang="fr-FR" dirty="0" smtClean="0"/>
              <a:t>Animation FORUM</a:t>
            </a:r>
          </a:p>
          <a:p>
            <a:endParaRPr lang="fr-FR" dirty="0"/>
          </a:p>
          <a:p>
            <a:endParaRPr lang="fr-FR" dirty="0"/>
          </a:p>
        </p:txBody>
      </p:sp>
    </p:spTree>
    <p:extLst>
      <p:ext uri="{BB962C8B-B14F-4D97-AF65-F5344CB8AC3E}">
        <p14:creationId xmlns:p14="http://schemas.microsoft.com/office/powerpoint/2010/main" val="3208702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526845" y="166254"/>
            <a:ext cx="4878533" cy="6504710"/>
          </a:xfrm>
          <a:prstGeom prst="rect">
            <a:avLst/>
          </a:prstGeom>
        </p:spPr>
      </p:pic>
      <p:sp>
        <p:nvSpPr>
          <p:cNvPr id="7" name="ZoneTexte 6"/>
          <p:cNvSpPr txBox="1"/>
          <p:nvPr/>
        </p:nvSpPr>
        <p:spPr>
          <a:xfrm rot="20848341">
            <a:off x="290946" y="2805544"/>
            <a:ext cx="2608117" cy="2308324"/>
          </a:xfrm>
          <a:prstGeom prst="rect">
            <a:avLst/>
          </a:prstGeom>
          <a:noFill/>
        </p:spPr>
        <p:txBody>
          <a:bodyPr wrap="square" rtlCol="0">
            <a:spAutoFit/>
          </a:bodyPr>
          <a:lstStyle/>
          <a:p>
            <a:pPr algn="ctr"/>
            <a:r>
              <a:rPr lang="fr-FR" sz="4800" dirty="0" smtClean="0"/>
              <a:t>FOC</a:t>
            </a:r>
          </a:p>
          <a:p>
            <a:pPr algn="ctr"/>
            <a:r>
              <a:rPr lang="fr-FR" sz="4800" dirty="0" smtClean="0"/>
              <a:t>Ou</a:t>
            </a:r>
          </a:p>
          <a:p>
            <a:pPr algn="ctr"/>
            <a:r>
              <a:rPr lang="fr-FR" sz="4800" dirty="0" smtClean="0"/>
              <a:t>GENOIS</a:t>
            </a:r>
            <a:endParaRPr lang="fr-FR" sz="4800" dirty="0"/>
          </a:p>
        </p:txBody>
      </p:sp>
    </p:spTree>
    <p:extLst>
      <p:ext uri="{BB962C8B-B14F-4D97-AF65-F5344CB8AC3E}">
        <p14:creationId xmlns:p14="http://schemas.microsoft.com/office/powerpoint/2010/main" val="360818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333" y="0"/>
            <a:ext cx="3557337" cy="705853"/>
          </a:xfrm>
        </p:spPr>
        <p:txBody>
          <a:bodyPr/>
          <a:lstStyle/>
          <a:p>
            <a:pPr algn="ctr"/>
            <a:r>
              <a:rPr lang="fr-FR" dirty="0" smtClean="0"/>
              <a:t>X’TREM DC20</a:t>
            </a:r>
            <a:endParaRPr lang="fr-FR" dirty="0"/>
          </a:p>
        </p:txBody>
      </p:sp>
      <p:pic>
        <p:nvPicPr>
          <p:cNvPr id="5" name="Espace réservé du contenu 4"/>
          <p:cNvPicPr>
            <a:picLocks noGrp="1" noChangeAspect="1"/>
          </p:cNvPicPr>
          <p:nvPr>
            <p:ph sz="quarter" idx="13"/>
          </p:nvPr>
        </p:nvPicPr>
        <p:blipFill>
          <a:blip r:embed="rId2"/>
          <a:stretch>
            <a:fillRect/>
          </a:stretch>
        </p:blipFill>
        <p:spPr>
          <a:xfrm>
            <a:off x="3247691" y="0"/>
            <a:ext cx="8944309" cy="6713621"/>
          </a:xfrm>
          <a:prstGeom prst="rect">
            <a:avLst/>
          </a:prstGeom>
        </p:spPr>
      </p:pic>
      <p:sp>
        <p:nvSpPr>
          <p:cNvPr id="7" name="ZoneTexte 6"/>
          <p:cNvSpPr txBox="1"/>
          <p:nvPr/>
        </p:nvSpPr>
        <p:spPr>
          <a:xfrm rot="10800000" flipV="1">
            <a:off x="336884" y="1917870"/>
            <a:ext cx="2630905" cy="3139321"/>
          </a:xfrm>
          <a:prstGeom prst="rect">
            <a:avLst/>
          </a:prstGeom>
          <a:noFill/>
        </p:spPr>
        <p:txBody>
          <a:bodyPr wrap="square" rtlCol="0">
            <a:spAutoFit/>
          </a:bodyPr>
          <a:lstStyle/>
          <a:p>
            <a:r>
              <a:rPr lang="fr-FR" dirty="0"/>
              <a:t>Vitesse à 2 chiffres garanti, bateau stable et neutre à la barre, dérive relevé.</a:t>
            </a:r>
          </a:p>
          <a:p>
            <a:r>
              <a:rPr lang="fr-FR" dirty="0"/>
              <a:t>Pour plus de sécurité, il est préférable de fermer la descente.</a:t>
            </a:r>
          </a:p>
          <a:p>
            <a:r>
              <a:rPr lang="fr-FR" dirty="0"/>
              <a:t> </a:t>
            </a:r>
          </a:p>
          <a:p>
            <a:r>
              <a:rPr lang="fr-FR" dirty="0"/>
              <a:t>Amicalement</a:t>
            </a:r>
          </a:p>
          <a:p>
            <a:r>
              <a:rPr lang="fr-FR" dirty="0"/>
              <a:t>Yannick</a:t>
            </a:r>
          </a:p>
          <a:p>
            <a:endParaRPr lang="fr-FR" dirty="0"/>
          </a:p>
        </p:txBody>
      </p:sp>
    </p:spTree>
    <p:extLst>
      <p:ext uri="{BB962C8B-B14F-4D97-AF65-F5344CB8AC3E}">
        <p14:creationId xmlns:p14="http://schemas.microsoft.com/office/powerpoint/2010/main" val="135404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675" y="-643467"/>
            <a:ext cx="2502568" cy="8970073"/>
          </a:xfrm>
        </p:spPr>
        <p:txBody>
          <a:bodyPr>
            <a:normAutofit/>
          </a:bodyPr>
          <a:lstStyle/>
          <a:p>
            <a:r>
              <a:rPr lang="fr-FR" sz="1600" dirty="0"/>
              <a:t>Ca c’est une bonne idée. Surtout pour le portant, allure ou je trouve le DC20 un peu sous-toilé. D’ailleurs,  le bateau supporte très bien ce gros surplus de toile.</a:t>
            </a:r>
            <a:br>
              <a:rPr lang="fr-FR" sz="1600" dirty="0"/>
            </a:br>
            <a:r>
              <a:rPr lang="fr-FR" sz="1600" dirty="0"/>
              <a:t> </a:t>
            </a:r>
            <a:br>
              <a:rPr lang="fr-FR" sz="1600" dirty="0"/>
            </a:br>
            <a:r>
              <a:rPr lang="fr-FR" sz="1600" dirty="0"/>
              <a:t>Voici mon installation personnel</a:t>
            </a:r>
            <a:br>
              <a:rPr lang="fr-FR" sz="1600" dirty="0"/>
            </a:br>
            <a:r>
              <a:rPr lang="fr-FR" sz="1600" dirty="0"/>
              <a:t>Bout dehors en carbone (partie haute d’un mat de planche à voile)</a:t>
            </a:r>
            <a:br>
              <a:rPr lang="fr-FR" sz="1600" dirty="0"/>
            </a:br>
            <a:r>
              <a:rPr lang="fr-FR" sz="1600" dirty="0"/>
              <a:t>Spi symétrique de récup. Je ne connais pas la taille mais il est grand et va en tête (vérifier que ton mat supporte les spi en tête)</a:t>
            </a:r>
            <a:br>
              <a:rPr lang="fr-FR" sz="1600" dirty="0"/>
            </a:br>
            <a:r>
              <a:rPr lang="fr-FR" sz="1600" dirty="0"/>
              <a:t>Pour l’installation, voir les photos.</a:t>
            </a:r>
            <a:br>
              <a:rPr lang="fr-FR" sz="1600" dirty="0"/>
            </a:br>
            <a:r>
              <a:rPr lang="fr-FR" sz="1600" dirty="0"/>
              <a:t>Avec ce système, ça pousse fort ! Planning garanti.  Je ne me suis jamais fait peur ni même coucher le bateau.</a:t>
            </a:r>
            <a:br>
              <a:rPr lang="fr-FR" sz="1600" dirty="0"/>
            </a:br>
            <a:r>
              <a:rPr lang="fr-FR" sz="1600" dirty="0"/>
              <a:t> </a:t>
            </a:r>
            <a:br>
              <a:rPr lang="fr-FR" sz="1600" dirty="0"/>
            </a:br>
            <a:endParaRPr lang="fr-FR" sz="1600" dirty="0"/>
          </a:p>
        </p:txBody>
      </p:sp>
      <p:pic>
        <p:nvPicPr>
          <p:cNvPr id="5" name="Espace réservé du contenu 4"/>
          <p:cNvPicPr>
            <a:picLocks noGrp="1" noChangeAspect="1"/>
          </p:cNvPicPr>
          <p:nvPr>
            <p:ph sz="quarter" idx="13"/>
          </p:nvPr>
        </p:nvPicPr>
        <p:blipFill>
          <a:blip r:embed="rId2"/>
          <a:stretch>
            <a:fillRect/>
          </a:stretch>
        </p:blipFill>
        <p:spPr>
          <a:xfrm>
            <a:off x="2977371" y="0"/>
            <a:ext cx="8920413" cy="6690310"/>
          </a:xfrm>
          <a:prstGeom prst="rect">
            <a:avLst/>
          </a:prstGeom>
        </p:spPr>
      </p:pic>
      <p:sp>
        <p:nvSpPr>
          <p:cNvPr id="4" name="ZoneTexte 3"/>
          <p:cNvSpPr txBox="1"/>
          <p:nvPr/>
        </p:nvSpPr>
        <p:spPr>
          <a:xfrm>
            <a:off x="118534" y="0"/>
            <a:ext cx="2898184" cy="584775"/>
          </a:xfrm>
          <a:prstGeom prst="rect">
            <a:avLst/>
          </a:prstGeom>
          <a:noFill/>
        </p:spPr>
        <p:txBody>
          <a:bodyPr wrap="square" rtlCol="0">
            <a:spAutoFit/>
          </a:bodyPr>
          <a:lstStyle/>
          <a:p>
            <a:pPr algn="ctr"/>
            <a:r>
              <a:rPr lang="fr-FR" sz="3200" dirty="0" smtClean="0"/>
              <a:t>X’TREM DC20</a:t>
            </a:r>
            <a:endParaRPr lang="fr-FR" sz="3200" dirty="0"/>
          </a:p>
        </p:txBody>
      </p:sp>
    </p:spTree>
    <p:extLst>
      <p:ext uri="{BB962C8B-B14F-4D97-AF65-F5344CB8AC3E}">
        <p14:creationId xmlns:p14="http://schemas.microsoft.com/office/powerpoint/2010/main" val="348923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5027" y="374074"/>
            <a:ext cx="4187537" cy="592282"/>
          </a:xfrm>
        </p:spPr>
        <p:txBody>
          <a:bodyPr>
            <a:normAutofit/>
          </a:bodyPr>
          <a:lstStyle/>
          <a:p>
            <a:pPr algn="ctr"/>
            <a:r>
              <a:rPr lang="fr-FR" dirty="0" smtClean="0"/>
              <a:t>SAFRAN</a:t>
            </a:r>
            <a:endParaRPr lang="fr-FR" dirty="0"/>
          </a:p>
        </p:txBody>
      </p:sp>
      <p:pic>
        <p:nvPicPr>
          <p:cNvPr id="4" name="Espace réservé du conten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3762324">
            <a:off x="7121691" y="2085617"/>
            <a:ext cx="5025417" cy="2828945"/>
          </a:xfrm>
        </p:spPr>
      </p:pic>
      <p:sp>
        <p:nvSpPr>
          <p:cNvPr id="3" name="AutoShape 2" descr="https://us-mg42.mail.yahoo.com/ya/download?mid=2%5f0%5f0%5f1%5f1%5fAO9JyAoAAB4fWJ45QgVyiFf18bc&amp;m=YaDownload&amp;pid=2.3&amp;fid=Inbox&amp;inline=1&amp;appid=YahooMailNeo&amp;uploadId=YnYwMDAwMDQuanB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3"/>
          <a:stretch>
            <a:fillRect/>
          </a:stretch>
        </p:blipFill>
        <p:spPr>
          <a:xfrm>
            <a:off x="155575" y="811873"/>
            <a:ext cx="6096000" cy="4067175"/>
          </a:xfrm>
          <a:prstGeom prst="rect">
            <a:avLst/>
          </a:prstGeom>
        </p:spPr>
      </p:pic>
      <p:pic>
        <p:nvPicPr>
          <p:cNvPr id="6" name="Image 5"/>
          <p:cNvPicPr>
            <a:picLocks noChangeAspect="1"/>
          </p:cNvPicPr>
          <p:nvPr/>
        </p:nvPicPr>
        <p:blipFill>
          <a:blip r:embed="rId4"/>
          <a:stretch>
            <a:fillRect/>
          </a:stretch>
        </p:blipFill>
        <p:spPr>
          <a:xfrm>
            <a:off x="4698423" y="3768605"/>
            <a:ext cx="2857500" cy="2857500"/>
          </a:xfrm>
          <a:prstGeom prst="rect">
            <a:avLst/>
          </a:prstGeom>
        </p:spPr>
      </p:pic>
    </p:spTree>
    <p:extLst>
      <p:ext uri="{BB962C8B-B14F-4D97-AF65-F5344CB8AC3E}">
        <p14:creationId xmlns:p14="http://schemas.microsoft.com/office/powerpoint/2010/main" val="313827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84256"/>
          </a:xfrm>
        </p:spPr>
        <p:txBody>
          <a:bodyPr/>
          <a:lstStyle/>
          <a:p>
            <a:r>
              <a:rPr lang="fr-FR" dirty="0" smtClean="0"/>
              <a:t>Rapport financier</a:t>
            </a:r>
            <a:endParaRPr lang="fr-FR" dirty="0"/>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983206662"/>
              </p:ext>
            </p:extLst>
          </p:nvPr>
        </p:nvGraphicFramePr>
        <p:xfrm>
          <a:off x="1319645" y="1558639"/>
          <a:ext cx="9123218" cy="4610062"/>
        </p:xfrm>
        <a:graphic>
          <a:graphicData uri="http://schemas.openxmlformats.org/drawingml/2006/table">
            <a:tbl>
              <a:tblPr>
                <a:tableStyleId>{5C22544A-7EE6-4342-B048-85BDC9FD1C3A}</a:tableStyleId>
              </a:tblPr>
              <a:tblGrid>
                <a:gridCol w="2001775"/>
                <a:gridCol w="935038"/>
                <a:gridCol w="2034698"/>
                <a:gridCol w="898823"/>
                <a:gridCol w="2212488"/>
                <a:gridCol w="1040396"/>
              </a:tblGrid>
              <a:tr h="258027">
                <a:tc>
                  <a:txBody>
                    <a:bodyPr/>
                    <a:lstStyle/>
                    <a:p>
                      <a:pPr algn="l" fontAlgn="b"/>
                      <a:r>
                        <a:rPr lang="fr-FR" sz="1300" u="none" strike="noStrike">
                          <a:effectLst/>
                        </a:rPr>
                        <a:t>Rapport Financier</a:t>
                      </a:r>
                      <a:endParaRPr lang="fr-FR" sz="1300" b="1"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1300" b="1" i="0" u="none" strike="noStrike">
                        <a:solidFill>
                          <a:srgbClr val="000000"/>
                        </a:solidFill>
                        <a:effectLst/>
                        <a:latin typeface="Calibri" panose="020F0502020204030204" pitchFamily="34" charset="0"/>
                      </a:endParaRPr>
                    </a:p>
                  </a:txBody>
                  <a:tcPr marL="7606" marR="7606" marT="7606" marB="0" anchor="b"/>
                </a:tc>
                <a:tc gridSpan="3">
                  <a:txBody>
                    <a:bodyPr/>
                    <a:lstStyle/>
                    <a:p>
                      <a:pPr algn="l" fontAlgn="b"/>
                      <a:r>
                        <a:rPr lang="fr-FR" sz="1300" u="none" strike="noStrike">
                          <a:effectLst/>
                        </a:rPr>
                        <a:t>Assemblée Générale du 11 Février 2017</a:t>
                      </a:r>
                      <a:endParaRPr lang="fr-FR" sz="1300" b="1" i="0" u="none" strike="noStrike">
                        <a:solidFill>
                          <a:srgbClr val="000000"/>
                        </a:solidFill>
                        <a:effectLst/>
                        <a:latin typeface="Calibri" panose="020F0502020204030204" pitchFamily="34" charset="0"/>
                      </a:endParaRPr>
                    </a:p>
                  </a:txBody>
                  <a:tcPr marL="7606" marR="7606" marT="7606" marB="0" anchor="b"/>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341573">
                <a:tc>
                  <a:txBody>
                    <a:bodyPr/>
                    <a:lstStyle/>
                    <a:p>
                      <a:pPr algn="l" fontAlgn="b"/>
                      <a:r>
                        <a:rPr lang="fr-FR" sz="900" u="none" strike="noStrike">
                          <a:effectLst/>
                        </a:rPr>
                        <a:t>Mis à jour le 10 février 2017</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341573">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Montant en caisse au 31/12/2015</a:t>
                      </a:r>
                      <a:endParaRPr lang="fr-FR" sz="900" b="1"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1 111,65 €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Crédit</a:t>
                      </a:r>
                      <a:endParaRPr lang="fr-FR" sz="900" b="1"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Débit</a:t>
                      </a:r>
                      <a:endParaRPr lang="fr-FR" sz="900" b="1"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Libellés</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montants</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Libellés</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montants</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Remarques</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Solde</a:t>
                      </a:r>
                      <a:endParaRPr lang="fr-FR" sz="900" b="1"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Vente 1 polo</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20,00 €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8 Cotisations à 15€</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120,00 €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341573">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Huitres + muscadet AG 2016</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32,50 €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Frais  banquaire virement</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13,00 €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Changement de trésorier</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solde au 12/02/2016</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1 206,15 €</a:t>
                      </a:r>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Frais tenue de compte CCP</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14,27 €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CCP ouvert le 20/09/2016</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ctr" fontAlgn="b"/>
                      <a:r>
                        <a:rPr lang="fr-FR" sz="900" u="none" strike="noStrike">
                          <a:effectLst/>
                        </a:rPr>
                        <a:t>4 cotisations à 15 €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75,00 €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600" u="none" strike="noStrike">
                          <a:effectLst/>
                        </a:rPr>
                        <a:t> </a:t>
                      </a:r>
                      <a:endParaRPr lang="fr-FR" sz="6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193521">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600" u="none" strike="noStrike">
                          <a:effectLst/>
                        </a:rPr>
                        <a:t> </a:t>
                      </a:r>
                      <a:endParaRPr lang="fr-FR" sz="6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202736">
                <a:tc>
                  <a:txBody>
                    <a:bodyPr/>
                    <a:lstStyle/>
                    <a:p>
                      <a:pPr algn="ctr" fontAlgn="b"/>
                      <a:r>
                        <a:rPr lang="fr-FR" sz="900" u="none" strike="noStrike">
                          <a:effectLst/>
                        </a:rPr>
                        <a:t>TOTAUX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215,00 €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59,77 €</a:t>
                      </a:r>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r>
              <a:tr h="341573">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Montant en caisse au 31/12/2016</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1 266,88 €</a:t>
                      </a:r>
                      <a:endParaRPr lang="fr-FR" sz="900" b="0" i="0" u="none" strike="noStrike">
                        <a:solidFill>
                          <a:srgbClr val="000000"/>
                        </a:solidFill>
                        <a:effectLst/>
                        <a:latin typeface="Calibri" panose="020F0502020204030204" pitchFamily="34" charset="0"/>
                      </a:endParaRPr>
                    </a:p>
                  </a:txBody>
                  <a:tcPr marL="7606" marR="7606" marT="7606" marB="0" anchor="b"/>
                </a:tc>
              </a:tr>
              <a:tr h="193521">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r>
              <a:tr h="184305">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r>
                        <a:rPr lang="fr-FR" sz="900" u="none" strike="noStrike">
                          <a:effectLst/>
                        </a:rPr>
                        <a:t>solde CCP au 31/12/2016</a:t>
                      </a:r>
                      <a:endParaRPr lang="fr-FR" sz="900" b="1" i="0" u="none" strike="noStrike">
                        <a:solidFill>
                          <a:srgbClr val="000000"/>
                        </a:solidFill>
                        <a:effectLst/>
                        <a:latin typeface="Calibri" panose="020F0502020204030204" pitchFamily="34" charset="0"/>
                      </a:endParaRPr>
                    </a:p>
                  </a:txBody>
                  <a:tcPr marL="7606" marR="7606" marT="7606" marB="0" anchor="b"/>
                </a:tc>
                <a:tc>
                  <a:txBody>
                    <a:bodyPr/>
                    <a:lstStyle/>
                    <a:p>
                      <a:pPr algn="ctr" fontAlgn="b"/>
                      <a:r>
                        <a:rPr lang="fr-FR" sz="900" u="none" strike="noStrike">
                          <a:effectLst/>
                        </a:rPr>
                        <a:t>1 266,88 €</a:t>
                      </a:r>
                      <a:endParaRPr lang="fr-FR" sz="900" b="0" i="0" u="none" strike="noStrike">
                        <a:solidFill>
                          <a:srgbClr val="00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a:solidFill>
                          <a:srgbClr val="FF0000"/>
                        </a:solidFill>
                        <a:effectLst/>
                        <a:latin typeface="Calibri" panose="020F0502020204030204" pitchFamily="34" charset="0"/>
                      </a:endParaRPr>
                    </a:p>
                  </a:txBody>
                  <a:tcPr marL="7606" marR="7606" marT="7606" marB="0" anchor="b"/>
                </a:tc>
                <a:tc>
                  <a:txBody>
                    <a:bodyPr/>
                    <a:lstStyle/>
                    <a:p>
                      <a:pPr algn="l" fontAlgn="b"/>
                      <a:endParaRPr lang="fr-FR" sz="900" b="0" i="0" u="none" strike="noStrike" dirty="0">
                        <a:solidFill>
                          <a:srgbClr val="000000"/>
                        </a:solidFill>
                        <a:effectLst/>
                        <a:latin typeface="Calibri" panose="020F0502020204030204" pitchFamily="34" charset="0"/>
                      </a:endParaRPr>
                    </a:p>
                  </a:txBody>
                  <a:tcPr marL="7606" marR="7606" marT="7606" marB="0" anchor="b"/>
                </a:tc>
              </a:tr>
            </a:tbl>
          </a:graphicData>
        </a:graphic>
      </p:graphicFrame>
    </p:spTree>
    <p:extLst>
      <p:ext uri="{BB962C8B-B14F-4D97-AF65-F5344CB8AC3E}">
        <p14:creationId xmlns:p14="http://schemas.microsoft.com/office/powerpoint/2010/main" val="398596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Renouvellement cotisation</a:t>
            </a:r>
            <a:endParaRPr lang="fr-FR" dirty="0"/>
          </a:p>
        </p:txBody>
      </p:sp>
      <p:sp>
        <p:nvSpPr>
          <p:cNvPr id="3" name="Espace réservé du contenu 2"/>
          <p:cNvSpPr>
            <a:spLocks noGrp="1"/>
          </p:cNvSpPr>
          <p:nvPr>
            <p:ph sz="quarter" idx="13"/>
          </p:nvPr>
        </p:nvSpPr>
        <p:spPr/>
        <p:txBody>
          <a:bodyPr/>
          <a:lstStyle/>
          <a:p>
            <a:r>
              <a:rPr lang="fr-FR" dirty="0" smtClean="0"/>
              <a:t>La cotisation reste a 15 €</a:t>
            </a:r>
          </a:p>
          <a:p>
            <a:endParaRPr lang="fr-FR" dirty="0"/>
          </a:p>
          <a:p>
            <a:r>
              <a:rPr lang="fr-FR" dirty="0" smtClean="0"/>
              <a:t>Son utilité:</a:t>
            </a:r>
          </a:p>
          <a:p>
            <a:pPr lvl="1"/>
            <a:r>
              <a:rPr lang="fr-FR" dirty="0" smtClean="0"/>
              <a:t>Création vêtements </a:t>
            </a:r>
            <a:r>
              <a:rPr lang="fr-FR" dirty="0" err="1" smtClean="0"/>
              <a:t>logotisés</a:t>
            </a:r>
            <a:endParaRPr lang="fr-FR" dirty="0" smtClean="0"/>
          </a:p>
          <a:p>
            <a:pPr lvl="1"/>
            <a:r>
              <a:rPr lang="fr-FR" dirty="0" smtClean="0"/>
              <a:t>Rassembler au cours d’événement</a:t>
            </a:r>
          </a:p>
          <a:p>
            <a:pPr lvl="1"/>
            <a:endParaRPr lang="fr-FR" dirty="0"/>
          </a:p>
          <a:p>
            <a:pPr lvl="1"/>
            <a:r>
              <a:rPr lang="fr-FR" cap="none" dirty="0" smtClean="0"/>
              <a:t>Au regard du montant en caisse, son utilisation ne peut être que modeste</a:t>
            </a:r>
            <a:endParaRPr lang="fr-FR" cap="none" dirty="0"/>
          </a:p>
        </p:txBody>
      </p:sp>
    </p:spTree>
    <p:extLst>
      <p:ext uri="{BB962C8B-B14F-4D97-AF65-F5344CB8AC3E}">
        <p14:creationId xmlns:p14="http://schemas.microsoft.com/office/powerpoint/2010/main" val="2309625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266218"/>
            <a:ext cx="10364451" cy="1099596"/>
          </a:xfrm>
        </p:spPr>
        <p:txBody>
          <a:bodyPr>
            <a:normAutofit/>
          </a:bodyPr>
          <a:lstStyle/>
          <a:p>
            <a:pPr algn="ctr"/>
            <a:r>
              <a:rPr lang="fr-FR" dirty="0" smtClean="0"/>
              <a:t>Election du Bureau</a:t>
            </a:r>
            <a:endParaRPr lang="fr-FR" dirty="0"/>
          </a:p>
        </p:txBody>
      </p:sp>
      <p:sp>
        <p:nvSpPr>
          <p:cNvPr id="3" name="Espace réservé du contenu 2"/>
          <p:cNvSpPr>
            <a:spLocks noGrp="1"/>
          </p:cNvSpPr>
          <p:nvPr>
            <p:ph sz="quarter" idx="13"/>
          </p:nvPr>
        </p:nvSpPr>
        <p:spPr/>
        <p:txBody>
          <a:bodyPr/>
          <a:lstStyle/>
          <a:p>
            <a:endParaRPr lang="fr-FR" dirty="0"/>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914746806"/>
              </p:ext>
            </p:extLst>
          </p:nvPr>
        </p:nvGraphicFramePr>
        <p:xfrm>
          <a:off x="1354238" y="490384"/>
          <a:ext cx="3541854" cy="6296940"/>
        </p:xfrm>
        <a:graphic>
          <a:graphicData uri="http://schemas.openxmlformats.org/presentationml/2006/ole">
            <mc:AlternateContent xmlns:mc="http://schemas.openxmlformats.org/markup-compatibility/2006">
              <mc:Choice xmlns:v="urn:schemas-microsoft-com:vml" Requires="v">
                <p:oleObj spid="_x0000_s9221" name="Document" r:id="rId4" imgW="6831604" imgH="11688959" progId="Word.Document.12">
                  <p:embed/>
                </p:oleObj>
              </mc:Choice>
              <mc:Fallback>
                <p:oleObj name="Document" r:id="rId4" imgW="6831604" imgH="11688959" progId="Word.Document.12">
                  <p:embed/>
                  <p:pic>
                    <p:nvPicPr>
                      <p:cNvPr id="0" name=""/>
                      <p:cNvPicPr/>
                      <p:nvPr/>
                    </p:nvPicPr>
                    <p:blipFill>
                      <a:blip r:embed="rId5"/>
                      <a:stretch>
                        <a:fillRect/>
                      </a:stretch>
                    </p:blipFill>
                    <p:spPr>
                      <a:xfrm>
                        <a:off x="1354238" y="490384"/>
                        <a:ext cx="3541854" cy="6296940"/>
                      </a:xfrm>
                      <a:prstGeom prst="rect">
                        <a:avLst/>
                      </a:prstGeom>
                    </p:spPr>
                  </p:pic>
                </p:oleObj>
              </mc:Fallback>
            </mc:AlternateContent>
          </a:graphicData>
        </a:graphic>
      </p:graphicFrame>
      <p:sp>
        <p:nvSpPr>
          <p:cNvPr id="5" name="ZoneTexte 4"/>
          <p:cNvSpPr txBox="1"/>
          <p:nvPr/>
        </p:nvSpPr>
        <p:spPr>
          <a:xfrm>
            <a:off x="8773610" y="2500132"/>
            <a:ext cx="3366627" cy="1477328"/>
          </a:xfrm>
          <a:prstGeom prst="rect">
            <a:avLst/>
          </a:prstGeom>
          <a:noFill/>
        </p:spPr>
        <p:txBody>
          <a:bodyPr wrap="none" rtlCol="0">
            <a:spAutoFit/>
          </a:bodyPr>
          <a:lstStyle/>
          <a:p>
            <a:r>
              <a:rPr lang="fr-FR" dirty="0" smtClean="0"/>
              <a:t>Membres actuels du bureau:</a:t>
            </a:r>
          </a:p>
          <a:p>
            <a:endParaRPr lang="fr-FR" dirty="0"/>
          </a:p>
          <a:p>
            <a:pPr marL="285750" indent="-285750">
              <a:buFont typeface="Arial" panose="020B0604020202020204" pitchFamily="34" charset="0"/>
              <a:buChar char="•"/>
            </a:pPr>
            <a:r>
              <a:rPr lang="fr-FR" dirty="0" smtClean="0"/>
              <a:t>Marc BELLET</a:t>
            </a:r>
          </a:p>
          <a:p>
            <a:pPr marL="285750" indent="-285750">
              <a:buFont typeface="Arial" panose="020B0604020202020204" pitchFamily="34" charset="0"/>
              <a:buChar char="•"/>
            </a:pPr>
            <a:r>
              <a:rPr lang="fr-FR" dirty="0" smtClean="0"/>
              <a:t>Alain NICOLAS</a:t>
            </a:r>
          </a:p>
          <a:p>
            <a:pPr marL="285750" indent="-285750">
              <a:buFont typeface="Arial" panose="020B0604020202020204" pitchFamily="34" charset="0"/>
              <a:buChar char="•"/>
            </a:pPr>
            <a:r>
              <a:rPr lang="fr-FR" dirty="0" smtClean="0"/>
              <a:t>Jean Louis LE GONIDEC</a:t>
            </a:r>
            <a:endParaRPr lang="fr-FR" dirty="0"/>
          </a:p>
        </p:txBody>
      </p:sp>
    </p:spTree>
    <p:extLst>
      <p:ext uri="{BB962C8B-B14F-4D97-AF65-F5344CB8AC3E}">
        <p14:creationId xmlns:p14="http://schemas.microsoft.com/office/powerpoint/2010/main" val="59232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QUESTIONS DIVERSES</a:t>
            </a:r>
            <a:endParaRPr lang="fr-FR" dirty="0"/>
          </a:p>
        </p:txBody>
      </p:sp>
      <p:sp>
        <p:nvSpPr>
          <p:cNvPr id="3" name="Espace réservé du contenu 2"/>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703406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COMMUNICATION</a:t>
            </a:r>
            <a:endParaRPr lang="fr-FR" dirty="0"/>
          </a:p>
        </p:txBody>
      </p:sp>
      <p:sp>
        <p:nvSpPr>
          <p:cNvPr id="3" name="Espace réservé du contenu 2"/>
          <p:cNvSpPr>
            <a:spLocks noGrp="1"/>
          </p:cNvSpPr>
          <p:nvPr>
            <p:ph sz="quarter" idx="13"/>
          </p:nvPr>
        </p:nvSpPr>
        <p:spPr/>
        <p:txBody>
          <a:bodyPr/>
          <a:lstStyle/>
          <a:p>
            <a:endParaRPr lang="fr-FR" dirty="0" smtClean="0"/>
          </a:p>
          <a:p>
            <a:r>
              <a:rPr lang="fr-FR" dirty="0" smtClean="0"/>
              <a:t>COMMUNIQUER ( Intérêts des correspondants régionaux )</a:t>
            </a:r>
          </a:p>
          <a:p>
            <a:endParaRPr lang="fr-FR" dirty="0"/>
          </a:p>
          <a:p>
            <a:r>
              <a:rPr lang="fr-FR" dirty="0" smtClean="0"/>
              <a:t>PARTAGER</a:t>
            </a:r>
          </a:p>
          <a:p>
            <a:endParaRPr lang="fr-FR" dirty="0"/>
          </a:p>
          <a:p>
            <a:r>
              <a:rPr lang="fr-FR" dirty="0" smtClean="0"/>
              <a:t>SE RASSEMBLER</a:t>
            </a:r>
            <a:endParaRPr lang="fr-FR" dirty="0"/>
          </a:p>
        </p:txBody>
      </p:sp>
    </p:spTree>
    <p:extLst>
      <p:ext uri="{BB962C8B-B14F-4D97-AF65-F5344CB8AC3E}">
        <p14:creationId xmlns:p14="http://schemas.microsoft.com/office/powerpoint/2010/main" val="222132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918" y="330780"/>
            <a:ext cx="5934969" cy="1061602"/>
          </a:xfrm>
        </p:spPr>
        <p:txBody>
          <a:bodyPr>
            <a:normAutofit fontScale="90000"/>
          </a:bodyPr>
          <a:lstStyle/>
          <a:p>
            <a:r>
              <a:rPr lang="fr-FR" sz="3600" b="1" dirty="0" smtClean="0"/>
              <a:t>Réactivité et Dynamisme</a:t>
            </a:r>
            <a:r>
              <a:rPr lang="fr-FR" sz="2400" dirty="0" smtClean="0"/>
              <a:t/>
            </a:r>
            <a:br>
              <a:rPr lang="fr-FR" sz="2400" dirty="0" smtClean="0"/>
            </a:br>
            <a:r>
              <a:rPr lang="fr-FR" sz="2400" dirty="0" smtClean="0"/>
              <a:t/>
            </a:r>
            <a:br>
              <a:rPr lang="fr-FR" sz="2400" dirty="0" smtClean="0"/>
            </a:br>
            <a:r>
              <a:rPr lang="fr-FR" sz="2000" dirty="0" smtClean="0"/>
              <a:t>L’investissement de chacun</a:t>
            </a:r>
            <a:br>
              <a:rPr lang="fr-FR" sz="2000" dirty="0" smtClean="0"/>
            </a:br>
            <a:r>
              <a:rPr lang="fr-FR" sz="2000" dirty="0" smtClean="0"/>
              <a:t>A favorisé :</a:t>
            </a:r>
            <a:endParaRPr lang="fr-FR" sz="2000" dirty="0"/>
          </a:p>
        </p:txBody>
      </p:sp>
      <p:sp>
        <p:nvSpPr>
          <p:cNvPr id="3" name="Espace réservé du contenu 2"/>
          <p:cNvSpPr>
            <a:spLocks noGrp="1"/>
          </p:cNvSpPr>
          <p:nvPr>
            <p:ph type="body" sz="half" idx="2"/>
          </p:nvPr>
        </p:nvSpPr>
        <p:spPr>
          <a:xfrm>
            <a:off x="1034423" y="1835922"/>
            <a:ext cx="5934949" cy="3955277"/>
          </a:xfrm>
        </p:spPr>
        <p:txBody>
          <a:bodyPr>
            <a:normAutofit fontScale="92500"/>
          </a:bodyPr>
          <a:lstStyle/>
          <a:p>
            <a:pPr lvl="1"/>
            <a:r>
              <a:rPr lang="fr-FR" sz="1300" dirty="0" smtClean="0">
                <a:solidFill>
                  <a:srgbClr val="FF0000"/>
                </a:solidFill>
              </a:rPr>
              <a:t>La prise de conscience du programme large et varié du DC20</a:t>
            </a:r>
          </a:p>
          <a:p>
            <a:pPr lvl="1"/>
            <a:r>
              <a:rPr lang="fr-FR" dirty="0" smtClean="0">
                <a:solidFill>
                  <a:srgbClr val="FF0000"/>
                </a:solidFill>
              </a:rPr>
              <a:t>( régates, ballades, croisières côtières)</a:t>
            </a:r>
          </a:p>
          <a:p>
            <a:pPr lvl="1"/>
            <a:endParaRPr lang="fr-FR" dirty="0" smtClean="0"/>
          </a:p>
          <a:p>
            <a:pPr lvl="1"/>
            <a:endParaRPr lang="fr-FR" dirty="0"/>
          </a:p>
          <a:p>
            <a:pPr lvl="1"/>
            <a:endParaRPr lang="fr-FR" dirty="0" smtClean="0"/>
          </a:p>
          <a:p>
            <a:pPr lvl="1"/>
            <a:endParaRPr lang="fr-FR" dirty="0" smtClean="0"/>
          </a:p>
          <a:p>
            <a:r>
              <a:rPr lang="fr-FR" dirty="0" smtClean="0">
                <a:solidFill>
                  <a:srgbClr val="FF0000"/>
                </a:solidFill>
              </a:rPr>
              <a:t>La transmission des bateaux mis en vente</a:t>
            </a:r>
          </a:p>
          <a:p>
            <a:endParaRPr lang="fr-FR" dirty="0" smtClean="0">
              <a:solidFill>
                <a:srgbClr val="FF0000"/>
              </a:solidFill>
            </a:endParaRPr>
          </a:p>
          <a:p>
            <a:endParaRPr lang="fr-FR" dirty="0"/>
          </a:p>
          <a:p>
            <a:endParaRPr lang="fr-FR" dirty="0" smtClean="0"/>
          </a:p>
          <a:p>
            <a:r>
              <a:rPr lang="fr-FR" dirty="0" smtClean="0">
                <a:solidFill>
                  <a:srgbClr val="FF0000"/>
                </a:solidFill>
              </a:rPr>
              <a:t>Le rajeunissement de nos propriétaires et équipages</a:t>
            </a:r>
            <a:endParaRPr lang="fr-FR" dirty="0">
              <a:solidFill>
                <a:srgbClr val="FF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1958" y="4735031"/>
            <a:ext cx="1462283" cy="95248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437" y="1084637"/>
            <a:ext cx="1362537" cy="102190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2348" y="5739995"/>
            <a:ext cx="1501371" cy="1051141"/>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6824" y="5718609"/>
            <a:ext cx="2054833" cy="1202200"/>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741527" y="4706219"/>
            <a:ext cx="1398072" cy="101239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9189" y="1087357"/>
            <a:ext cx="1389698" cy="1042273"/>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593764" y="1091487"/>
            <a:ext cx="1446635" cy="1063890"/>
          </a:xfrm>
          <a:prstGeom prst="rect">
            <a:avLst/>
          </a:prstGeom>
        </p:spPr>
      </p:pic>
      <p:pic>
        <p:nvPicPr>
          <p:cNvPr id="49" name="Imag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8664" y="2129630"/>
            <a:ext cx="1447573" cy="1085680"/>
          </a:xfrm>
          <a:prstGeom prst="rect">
            <a:avLst/>
          </a:prstGeom>
        </p:spPr>
      </p:pic>
      <p:pic>
        <p:nvPicPr>
          <p:cNvPr id="3074" name="Picture 2" descr="DC20 N° 1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9248" y="3505976"/>
            <a:ext cx="1432279" cy="9429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C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9189" y="3472780"/>
            <a:ext cx="1249936" cy="9374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dc20.fr/menu_second/annonces/IM00238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1106" y="3483673"/>
            <a:ext cx="1278083" cy="964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c20.fr/gregates/2016_rallye%20de%20Chausey/13.1l'%C3%A9quipage%20de%20Diog%C3%A8n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39599" y="4684833"/>
            <a:ext cx="1356378" cy="101728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dc20.fr/gregates/2016_rallye%20de%20Chausey/15_chausey%20blainvillai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36828" y="2129630"/>
            <a:ext cx="1987799" cy="11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8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Site DC20.fr</a:t>
            </a:r>
            <a:endParaRPr lang="fr-FR" dirty="0"/>
          </a:p>
        </p:txBody>
      </p:sp>
      <p:sp>
        <p:nvSpPr>
          <p:cNvPr id="3" name="Espace réservé du contenu 2"/>
          <p:cNvSpPr>
            <a:spLocks noGrp="1"/>
          </p:cNvSpPr>
          <p:nvPr>
            <p:ph sz="quarter" idx="13"/>
          </p:nvPr>
        </p:nvSpPr>
        <p:spPr>
          <a:xfrm>
            <a:off x="913774" y="2639291"/>
            <a:ext cx="10363826" cy="3151908"/>
          </a:xfrm>
        </p:spPr>
        <p:txBody>
          <a:bodyPr>
            <a:normAutofit fontScale="92500"/>
          </a:bodyPr>
          <a:lstStyle/>
          <a:p>
            <a:r>
              <a:rPr lang="fr-FR" dirty="0" smtClean="0"/>
              <a:t>Animation et Travail de refondation et de l’ergonomie du site par </a:t>
            </a:r>
            <a:r>
              <a:rPr lang="fr-FR" dirty="0" err="1" smtClean="0"/>
              <a:t>alain</a:t>
            </a:r>
            <a:endParaRPr lang="fr-FR" dirty="0" smtClean="0"/>
          </a:p>
          <a:p>
            <a:endParaRPr lang="fr-FR" dirty="0"/>
          </a:p>
          <a:p>
            <a:r>
              <a:rPr lang="fr-FR" dirty="0" smtClean="0"/>
              <a:t>Gros travail sur la liste de diffusion qui est aujourd’hui fiable et à jour</a:t>
            </a:r>
          </a:p>
          <a:p>
            <a:endParaRPr lang="fr-FR" dirty="0" smtClean="0"/>
          </a:p>
          <a:p>
            <a:r>
              <a:rPr lang="fr-FR" dirty="0" smtClean="0"/>
              <a:t>Le tableau de RECENSEMENT du site est en évolution permanente</a:t>
            </a:r>
          </a:p>
          <a:p>
            <a:pPr marL="457200" lvl="1" indent="0">
              <a:buNone/>
            </a:pPr>
            <a:r>
              <a:rPr lang="fr-FR" dirty="0" smtClean="0"/>
              <a:t>( c’est un travail permanent: collecte informations – photos)</a:t>
            </a:r>
          </a:p>
          <a:p>
            <a:endParaRPr lang="fr-FR" dirty="0"/>
          </a:p>
          <a:p>
            <a:endParaRPr lang="fr-FR" dirty="0" smtClean="0"/>
          </a:p>
        </p:txBody>
      </p:sp>
    </p:spTree>
    <p:extLst>
      <p:ext uri="{BB962C8B-B14F-4D97-AF65-F5344CB8AC3E}">
        <p14:creationId xmlns:p14="http://schemas.microsoft.com/office/powerpoint/2010/main" val="732707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cap="none" dirty="0" smtClean="0">
                <a:latin typeface="+mn-lt"/>
              </a:rPr>
              <a:t>RAPPORT D’ACTIVITÉ</a:t>
            </a:r>
            <a:endParaRPr lang="fr-FR" sz="2400" cap="none" dirty="0">
              <a:latin typeface="+mn-lt"/>
            </a:endParaRPr>
          </a:p>
        </p:txBody>
      </p:sp>
      <p:sp>
        <p:nvSpPr>
          <p:cNvPr id="3" name="Espace réservé du contenu 2"/>
          <p:cNvSpPr>
            <a:spLocks noGrp="1"/>
          </p:cNvSpPr>
          <p:nvPr>
            <p:ph sz="quarter" idx="13"/>
          </p:nvPr>
        </p:nvSpPr>
        <p:spPr>
          <a:xfrm>
            <a:off x="913774" y="1870364"/>
            <a:ext cx="10363826" cy="4322618"/>
          </a:xfrm>
        </p:spPr>
        <p:txBody>
          <a:bodyPr>
            <a:normAutofit fontScale="32500" lnSpcReduction="20000"/>
          </a:bodyPr>
          <a:lstStyle/>
          <a:p>
            <a:pPr lvl="1"/>
            <a:r>
              <a:rPr lang="fr-FR" sz="3200" cap="none" dirty="0" smtClean="0">
                <a:solidFill>
                  <a:srgbClr val="FF0000"/>
                </a:solidFill>
              </a:rPr>
              <a:t>6 Février 2016 </a:t>
            </a:r>
            <a:r>
              <a:rPr lang="fr-FR" sz="3200" b="1" cap="none" dirty="0" smtClean="0">
                <a:solidFill>
                  <a:srgbClr val="FF0000"/>
                </a:solidFill>
              </a:rPr>
              <a:t>:  Assemblée Générale</a:t>
            </a:r>
          </a:p>
          <a:p>
            <a:pPr lvl="1"/>
            <a:endParaRPr lang="fr-FR" sz="3200" b="1" cap="none" dirty="0" smtClean="0"/>
          </a:p>
          <a:p>
            <a:pPr lvl="1"/>
            <a:r>
              <a:rPr lang="fr-FR" sz="2500" dirty="0"/>
              <a:t>26 – 28 Mars : </a:t>
            </a:r>
            <a:r>
              <a:rPr lang="fr-FR" sz="2500" b="1" dirty="0"/>
              <a:t>Croisière de Pâques Angers</a:t>
            </a:r>
          </a:p>
          <a:p>
            <a:pPr marL="457200" lvl="1" indent="0">
              <a:buNone/>
            </a:pPr>
            <a:endParaRPr lang="fr-FR" sz="2500" b="1" dirty="0"/>
          </a:p>
          <a:p>
            <a:pPr lvl="1"/>
            <a:r>
              <a:rPr lang="fr-FR" sz="2600" dirty="0"/>
              <a:t>21 – 22 Mai </a:t>
            </a:r>
            <a:r>
              <a:rPr lang="fr-FR" sz="2600" b="1" dirty="0"/>
              <a:t>: BARABAR</a:t>
            </a:r>
          </a:p>
          <a:p>
            <a:pPr lvl="1"/>
            <a:endParaRPr lang="fr-FR" sz="2600" dirty="0"/>
          </a:p>
          <a:p>
            <a:pPr lvl="1"/>
            <a:r>
              <a:rPr lang="fr-FR" sz="2600" dirty="0"/>
              <a:t>11 et 12 Juin </a:t>
            </a:r>
            <a:r>
              <a:rPr lang="fr-FR" sz="2600" b="1" dirty="0"/>
              <a:t>: Bol d’Or au CVP – plan d’eau de Meulan 78 ( Alban </a:t>
            </a:r>
            <a:r>
              <a:rPr lang="fr-FR" sz="2600" b="1" dirty="0" err="1"/>
              <a:t>Devilmorin</a:t>
            </a:r>
            <a:r>
              <a:rPr lang="fr-FR" sz="2600" b="1" dirty="0"/>
              <a:t>  Vice président CVP – accueil – club house – restau – bar – chambres, assurés)</a:t>
            </a:r>
          </a:p>
          <a:p>
            <a:pPr lvl="1"/>
            <a:endParaRPr lang="fr-FR" sz="2600" dirty="0"/>
          </a:p>
          <a:p>
            <a:pPr lvl="1"/>
            <a:r>
              <a:rPr lang="fr-FR" sz="2600" dirty="0">
                <a:solidFill>
                  <a:srgbClr val="FF0000"/>
                </a:solidFill>
              </a:rPr>
              <a:t>23 au 26 Juin: </a:t>
            </a:r>
            <a:r>
              <a:rPr lang="fr-FR" sz="2600" b="1" dirty="0">
                <a:solidFill>
                  <a:srgbClr val="FF0000"/>
                </a:solidFill>
              </a:rPr>
              <a:t>RV de la BELLE PLAISANCE à Bénodet</a:t>
            </a:r>
          </a:p>
          <a:p>
            <a:pPr lvl="1"/>
            <a:endParaRPr lang="fr-FR" sz="2600" b="1" dirty="0"/>
          </a:p>
          <a:p>
            <a:pPr lvl="1"/>
            <a:r>
              <a:rPr lang="fr-FR" sz="2600" dirty="0"/>
              <a:t>Mi Juillet sur 4 jours : </a:t>
            </a:r>
            <a:r>
              <a:rPr lang="fr-FR" sz="2600" b="1" dirty="0"/>
              <a:t>Petits Navires Grand Plaisir</a:t>
            </a:r>
          </a:p>
          <a:p>
            <a:pPr lvl="1"/>
            <a:endParaRPr lang="fr-FR" sz="2600" dirty="0"/>
          </a:p>
          <a:p>
            <a:pPr lvl="1"/>
            <a:r>
              <a:rPr lang="fr-FR" sz="2600" dirty="0" smtClean="0">
                <a:solidFill>
                  <a:srgbClr val="FF0000"/>
                </a:solidFill>
              </a:rPr>
              <a:t>18 – 28 Juillet: </a:t>
            </a:r>
            <a:r>
              <a:rPr lang="fr-FR" sz="2600" b="1" dirty="0">
                <a:solidFill>
                  <a:srgbClr val="FF0000"/>
                </a:solidFill>
              </a:rPr>
              <a:t>Croisière Estivale Bretagne SUD </a:t>
            </a:r>
            <a:r>
              <a:rPr lang="fr-FR" sz="2600" b="1" dirty="0" smtClean="0">
                <a:solidFill>
                  <a:srgbClr val="FF0000"/>
                </a:solidFill>
              </a:rPr>
              <a:t>(Le golfe – Le </a:t>
            </a:r>
            <a:r>
              <a:rPr lang="fr-FR" sz="2600" b="1" dirty="0" err="1" smtClean="0">
                <a:solidFill>
                  <a:srgbClr val="FF0000"/>
                </a:solidFill>
              </a:rPr>
              <a:t>Crouesty</a:t>
            </a:r>
            <a:r>
              <a:rPr lang="fr-FR" sz="2600" b="1" dirty="0" smtClean="0">
                <a:solidFill>
                  <a:srgbClr val="FF0000"/>
                </a:solidFill>
              </a:rPr>
              <a:t> – Port </a:t>
            </a:r>
            <a:r>
              <a:rPr lang="fr-FR" sz="2600" b="1" dirty="0" err="1" smtClean="0">
                <a:solidFill>
                  <a:srgbClr val="FF0000"/>
                </a:solidFill>
              </a:rPr>
              <a:t>Haliguen</a:t>
            </a:r>
            <a:r>
              <a:rPr lang="fr-FR" sz="2600" b="1" dirty="0" smtClean="0">
                <a:solidFill>
                  <a:srgbClr val="FF0000"/>
                </a:solidFill>
              </a:rPr>
              <a:t> – Houat – </a:t>
            </a:r>
            <a:r>
              <a:rPr lang="fr-FR" sz="2600" b="1" dirty="0" err="1" smtClean="0">
                <a:solidFill>
                  <a:srgbClr val="FF0000"/>
                </a:solidFill>
              </a:rPr>
              <a:t>Hoedic</a:t>
            </a:r>
            <a:r>
              <a:rPr lang="fr-FR" sz="2600" b="1" dirty="0" smtClean="0">
                <a:solidFill>
                  <a:srgbClr val="FF0000"/>
                </a:solidFill>
              </a:rPr>
              <a:t> – Belle ile Le </a:t>
            </a:r>
            <a:r>
              <a:rPr lang="fr-FR" sz="2600" b="1" dirty="0" err="1" smtClean="0">
                <a:solidFill>
                  <a:srgbClr val="FF0000"/>
                </a:solidFill>
              </a:rPr>
              <a:t>Couesty</a:t>
            </a:r>
            <a:r>
              <a:rPr lang="fr-FR" sz="2600" b="1" dirty="0" smtClean="0">
                <a:solidFill>
                  <a:srgbClr val="FF0000"/>
                </a:solidFill>
              </a:rPr>
              <a:t> _ Le Golfe )</a:t>
            </a:r>
            <a:endParaRPr lang="fr-FR" sz="2600" b="1" dirty="0">
              <a:solidFill>
                <a:srgbClr val="FF0000"/>
              </a:solidFill>
            </a:endParaRPr>
          </a:p>
          <a:p>
            <a:pPr lvl="1"/>
            <a:endParaRPr lang="fr-FR" sz="2600" b="1" dirty="0">
              <a:solidFill>
                <a:srgbClr val="FF0000"/>
              </a:solidFill>
            </a:endParaRPr>
          </a:p>
          <a:p>
            <a:pPr lvl="1"/>
            <a:r>
              <a:rPr lang="fr-FR" sz="2600" dirty="0"/>
              <a:t>5 – 7 Août : </a:t>
            </a:r>
            <a:r>
              <a:rPr lang="fr-FR" sz="2600" b="1" dirty="0"/>
              <a:t>Régates du bois de la chaise – Baie de </a:t>
            </a:r>
            <a:r>
              <a:rPr lang="fr-FR" sz="2600" b="1" dirty="0" err="1"/>
              <a:t>Bourgneuf</a:t>
            </a:r>
            <a:r>
              <a:rPr lang="fr-FR" sz="2600" b="1" dirty="0"/>
              <a:t> - </a:t>
            </a:r>
            <a:r>
              <a:rPr lang="fr-FR" sz="2600" b="1" dirty="0" err="1"/>
              <a:t>Noirmoutiers</a:t>
            </a:r>
            <a:endParaRPr lang="fr-FR" sz="2600" dirty="0"/>
          </a:p>
          <a:p>
            <a:pPr lvl="1"/>
            <a:endParaRPr lang="fr-FR" sz="2600" b="1" dirty="0"/>
          </a:p>
          <a:p>
            <a:pPr lvl="1"/>
            <a:r>
              <a:rPr lang="fr-FR" sz="2600" dirty="0"/>
              <a:t>15 Aout : </a:t>
            </a:r>
            <a:r>
              <a:rPr lang="fr-FR" sz="2600" b="1" dirty="0"/>
              <a:t>Festival de l’Ile aux Moines – Golfe du Morbihan</a:t>
            </a:r>
          </a:p>
          <a:p>
            <a:pPr lvl="1"/>
            <a:endParaRPr lang="fr-FR" sz="2600" b="1" dirty="0"/>
          </a:p>
          <a:p>
            <a:pPr lvl="1"/>
            <a:r>
              <a:rPr lang="fr-FR" sz="2600" dirty="0">
                <a:solidFill>
                  <a:srgbClr val="FF0000"/>
                </a:solidFill>
              </a:rPr>
              <a:t>Début Septembre : </a:t>
            </a:r>
            <a:r>
              <a:rPr lang="fr-FR" sz="2600" b="1" dirty="0">
                <a:solidFill>
                  <a:srgbClr val="FF0000"/>
                </a:solidFill>
              </a:rPr>
              <a:t>Rallye </a:t>
            </a:r>
            <a:r>
              <a:rPr lang="fr-FR" sz="2600" b="1" dirty="0" smtClean="0">
                <a:solidFill>
                  <a:srgbClr val="FF0000"/>
                </a:solidFill>
              </a:rPr>
              <a:t>Chausey – Challenge SILVANT -</a:t>
            </a:r>
            <a:endParaRPr lang="fr-FR" sz="2600" b="1" dirty="0">
              <a:solidFill>
                <a:srgbClr val="FF0000"/>
              </a:solidFill>
            </a:endParaRPr>
          </a:p>
          <a:p>
            <a:pPr lvl="1"/>
            <a:endParaRPr lang="fr-FR" sz="2600" dirty="0"/>
          </a:p>
          <a:p>
            <a:pPr lvl="1"/>
            <a:r>
              <a:rPr lang="fr-FR" sz="2600" dirty="0"/>
              <a:t>9 Octobre : </a:t>
            </a:r>
            <a:r>
              <a:rPr lang="fr-FR" sz="2600" b="1" dirty="0"/>
              <a:t>Les 3 heures du vent au CVP- plan d’eau de Meulan 78 ( Alban </a:t>
            </a:r>
            <a:r>
              <a:rPr lang="fr-FR" sz="2600" b="1" dirty="0" err="1"/>
              <a:t>Devilmorin</a:t>
            </a:r>
            <a:r>
              <a:rPr lang="fr-FR" sz="2600" b="1" dirty="0"/>
              <a:t>  Vice président CVP– accueil – club house – restau – bar – chambres,  assurés)</a:t>
            </a:r>
          </a:p>
          <a:p>
            <a:pPr lvl="1"/>
            <a:endParaRPr lang="fr-FR" sz="2600" dirty="0"/>
          </a:p>
        </p:txBody>
      </p:sp>
    </p:spTree>
    <p:extLst>
      <p:ext uri="{BB962C8B-B14F-4D97-AF65-F5344CB8AC3E}">
        <p14:creationId xmlns:p14="http://schemas.microsoft.com/office/powerpoint/2010/main" val="391369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117" y="365126"/>
            <a:ext cx="11121737" cy="580448"/>
          </a:xfrm>
          <a:ln>
            <a:noFill/>
          </a:ln>
        </p:spPr>
        <p:txBody>
          <a:bodyPr>
            <a:normAutofit fontScale="90000"/>
          </a:bodyPr>
          <a:lstStyle/>
          <a:p>
            <a:pPr algn="ctr"/>
            <a:r>
              <a:rPr lang="fr-FR" dirty="0" smtClean="0"/>
              <a:t>Idées et Projets 2017</a:t>
            </a:r>
            <a:endParaRPr lang="fr-FR" dirty="0"/>
          </a:p>
        </p:txBody>
      </p:sp>
      <p:sp>
        <p:nvSpPr>
          <p:cNvPr id="3" name="Espace réservé du contenu 2"/>
          <p:cNvSpPr>
            <a:spLocks noGrp="1"/>
          </p:cNvSpPr>
          <p:nvPr>
            <p:ph sz="quarter" idx="13"/>
          </p:nvPr>
        </p:nvSpPr>
        <p:spPr>
          <a:xfrm>
            <a:off x="192506" y="1187116"/>
            <a:ext cx="11758862" cy="5390147"/>
          </a:xfrm>
          <a:ln w="28575">
            <a:noFill/>
          </a:ln>
        </p:spPr>
        <p:txBody>
          <a:bodyPr>
            <a:normAutofit fontScale="25000" lnSpcReduction="20000"/>
          </a:bodyPr>
          <a:lstStyle/>
          <a:p>
            <a:endParaRPr lang="fr-FR" sz="5100" dirty="0" smtClean="0"/>
          </a:p>
          <a:p>
            <a:pPr lvl="1"/>
            <a:r>
              <a:rPr lang="fr-FR" sz="3100" dirty="0" smtClean="0"/>
              <a:t>Mars : </a:t>
            </a:r>
            <a:r>
              <a:rPr lang="fr-FR" sz="3100" b="1" dirty="0" smtClean="0"/>
              <a:t>Croisière de Pâques Angers</a:t>
            </a:r>
          </a:p>
          <a:p>
            <a:pPr marL="457200" lvl="1" indent="0">
              <a:buNone/>
            </a:pPr>
            <a:endParaRPr lang="fr-FR" sz="3100" b="1" dirty="0" smtClean="0"/>
          </a:p>
          <a:p>
            <a:pPr lvl="1"/>
            <a:r>
              <a:rPr lang="fr-FR" sz="3100" dirty="0" smtClean="0"/>
              <a:t>Mai </a:t>
            </a:r>
            <a:r>
              <a:rPr lang="fr-FR" sz="3100" b="1" dirty="0" smtClean="0"/>
              <a:t>: </a:t>
            </a:r>
            <a:r>
              <a:rPr lang="fr-FR" sz="3100" b="1" dirty="0" smtClean="0"/>
              <a:t>BARABAR</a:t>
            </a:r>
          </a:p>
          <a:p>
            <a:pPr lvl="1"/>
            <a:endParaRPr lang="fr-FR" sz="3100" b="1" dirty="0"/>
          </a:p>
          <a:p>
            <a:pPr lvl="1"/>
            <a:r>
              <a:rPr lang="fr-FR" sz="3100" dirty="0" smtClean="0"/>
              <a:t>22 au 28 mai </a:t>
            </a:r>
            <a:r>
              <a:rPr lang="fr-FR" sz="3100" b="1" dirty="0" smtClean="0"/>
              <a:t>: Semaine du Golfe</a:t>
            </a:r>
            <a:endParaRPr lang="fr-FR" sz="3100" b="1" dirty="0" smtClean="0"/>
          </a:p>
          <a:p>
            <a:pPr lvl="1"/>
            <a:endParaRPr lang="fr-FR" sz="3100" dirty="0" smtClean="0"/>
          </a:p>
          <a:p>
            <a:pPr lvl="1"/>
            <a:r>
              <a:rPr lang="fr-FR" sz="3100" dirty="0" smtClean="0"/>
              <a:t>JUIN </a:t>
            </a:r>
            <a:r>
              <a:rPr lang="fr-FR" sz="3100" b="1" dirty="0" smtClean="0"/>
              <a:t>: Musée de la batellerie à </a:t>
            </a:r>
            <a:r>
              <a:rPr lang="fr-FR" sz="3100" b="1" dirty="0" err="1" smtClean="0"/>
              <a:t>conflans</a:t>
            </a:r>
            <a:r>
              <a:rPr lang="fr-FR" sz="3100" b="1" dirty="0" smtClean="0"/>
              <a:t> </a:t>
            </a:r>
            <a:r>
              <a:rPr lang="fr-FR" sz="3100" b="1" dirty="0" err="1" smtClean="0"/>
              <a:t>ste</a:t>
            </a:r>
            <a:r>
              <a:rPr lang="fr-FR" sz="3100" b="1" dirty="0" smtClean="0"/>
              <a:t> </a:t>
            </a:r>
            <a:r>
              <a:rPr lang="fr-FR" sz="3100" b="1" dirty="0" err="1" smtClean="0"/>
              <a:t>honorine</a:t>
            </a:r>
            <a:r>
              <a:rPr lang="fr-FR" sz="3100" b="1" dirty="0" smtClean="0"/>
              <a:t>  ( 78 ) : </a:t>
            </a:r>
            <a:r>
              <a:rPr lang="fr-FR" sz="3100" b="1" cap="none" dirty="0" smtClean="0"/>
              <a:t>Exposition temporaire sur le chantier </a:t>
            </a:r>
            <a:r>
              <a:rPr lang="fr-FR" sz="3100" b="1" dirty="0" err="1" smtClean="0"/>
              <a:t>georges</a:t>
            </a:r>
            <a:r>
              <a:rPr lang="fr-FR" sz="3100" b="1" dirty="0" smtClean="0"/>
              <a:t> </a:t>
            </a:r>
            <a:r>
              <a:rPr lang="fr-FR" sz="3100" b="1" dirty="0" err="1" smtClean="0"/>
              <a:t>silvant</a:t>
            </a:r>
            <a:r>
              <a:rPr lang="fr-FR" sz="3100" b="1" dirty="0" smtClean="0"/>
              <a:t> – </a:t>
            </a:r>
            <a:r>
              <a:rPr lang="fr-FR" sz="3100" b="1" cap="none" dirty="0" smtClean="0"/>
              <a:t>Exposition d’un </a:t>
            </a:r>
            <a:r>
              <a:rPr lang="fr-FR" sz="3100" b="1" dirty="0" smtClean="0"/>
              <a:t>dc 20 – </a:t>
            </a:r>
            <a:r>
              <a:rPr lang="fr-FR" sz="3100" b="1" cap="none" dirty="0" smtClean="0"/>
              <a:t>Voir couplé cet </a:t>
            </a:r>
            <a:r>
              <a:rPr lang="fr-FR" sz="3100" b="1" cap="none" dirty="0" err="1" smtClean="0"/>
              <a:t>evenement</a:t>
            </a:r>
            <a:r>
              <a:rPr lang="fr-FR" sz="3100" b="1" cap="none" dirty="0" smtClean="0"/>
              <a:t> avec </a:t>
            </a:r>
            <a:r>
              <a:rPr lang="fr-FR" sz="3100" b="1" dirty="0" smtClean="0"/>
              <a:t>le Bol d’Or au CVP – plan d’eau de Meulan 78 ( Alban </a:t>
            </a:r>
            <a:r>
              <a:rPr lang="fr-FR" sz="3100" b="1" dirty="0" err="1" smtClean="0"/>
              <a:t>Devilmorin</a:t>
            </a:r>
            <a:r>
              <a:rPr lang="fr-FR" sz="3100" b="1" dirty="0" smtClean="0"/>
              <a:t>  Vice président CVP – accueil – club house – restau – bar – chambres, assurés)</a:t>
            </a:r>
          </a:p>
          <a:p>
            <a:pPr lvl="1"/>
            <a:endParaRPr lang="fr-FR" sz="3100" dirty="0" smtClean="0"/>
          </a:p>
          <a:p>
            <a:pPr lvl="1"/>
            <a:r>
              <a:rPr lang="fr-FR" sz="3100" dirty="0" smtClean="0"/>
              <a:t>21 au 25 juin</a:t>
            </a:r>
            <a:r>
              <a:rPr lang="fr-FR" sz="3100" b="1" dirty="0" smtClean="0"/>
              <a:t>: les voiles du bassin de </a:t>
            </a:r>
            <a:r>
              <a:rPr lang="fr-FR" sz="3100" b="1" dirty="0" err="1" smtClean="0"/>
              <a:t>thau</a:t>
            </a:r>
            <a:r>
              <a:rPr lang="fr-FR" sz="3100" b="1" dirty="0" smtClean="0"/>
              <a:t> ( jean marie </a:t>
            </a:r>
            <a:r>
              <a:rPr lang="fr-FR" sz="3100" b="1" dirty="0" err="1" smtClean="0"/>
              <a:t>vidal</a:t>
            </a:r>
            <a:r>
              <a:rPr lang="fr-FR" sz="3100" b="1" dirty="0" smtClean="0"/>
              <a:t>)</a:t>
            </a:r>
          </a:p>
          <a:p>
            <a:pPr lvl="1"/>
            <a:r>
              <a:rPr lang="fr-FR" sz="3100" dirty="0" smtClean="0"/>
              <a:t>22 au 25 Juin: </a:t>
            </a:r>
            <a:r>
              <a:rPr lang="fr-FR" sz="3100" b="1" dirty="0" smtClean="0"/>
              <a:t>RV de la BELLE PLAISANCE à Bénodet ( challenge </a:t>
            </a:r>
            <a:r>
              <a:rPr lang="fr-FR" sz="3100" b="1" dirty="0" err="1" smtClean="0"/>
              <a:t>silvant</a:t>
            </a:r>
            <a:r>
              <a:rPr lang="fr-FR" sz="3100" b="1" dirty="0" smtClean="0"/>
              <a:t>) ( licence et  </a:t>
            </a:r>
            <a:r>
              <a:rPr lang="fr-FR" sz="3100" b="1" dirty="0" err="1" smtClean="0"/>
              <a:t>coef</a:t>
            </a:r>
            <a:r>
              <a:rPr lang="fr-FR" sz="3100" b="1" dirty="0" smtClean="0"/>
              <a:t> </a:t>
            </a:r>
            <a:r>
              <a:rPr lang="fr-FR" sz="3100" b="1" dirty="0" err="1" smtClean="0"/>
              <a:t>osiris</a:t>
            </a:r>
            <a:r>
              <a:rPr lang="fr-FR" sz="3100" b="1" dirty="0" smtClean="0"/>
              <a:t> obligatoires )</a:t>
            </a:r>
          </a:p>
          <a:p>
            <a:pPr lvl="1"/>
            <a:endParaRPr lang="fr-FR" sz="3100" b="1" dirty="0" smtClean="0"/>
          </a:p>
          <a:p>
            <a:pPr lvl="1"/>
            <a:r>
              <a:rPr lang="fr-FR" sz="3100" dirty="0" smtClean="0"/>
              <a:t>Mi Juillet sur 4 jours : </a:t>
            </a:r>
            <a:r>
              <a:rPr lang="fr-FR" sz="3100" b="1" dirty="0" smtClean="0"/>
              <a:t>Petits Navires Grand Plaisir</a:t>
            </a:r>
          </a:p>
          <a:p>
            <a:pPr lvl="1"/>
            <a:endParaRPr lang="fr-FR" sz="3100" dirty="0" smtClean="0"/>
          </a:p>
          <a:p>
            <a:pPr lvl="1"/>
            <a:r>
              <a:rPr lang="fr-FR" sz="3100" dirty="0" smtClean="0"/>
              <a:t>Fin Juillet – Début Aout : </a:t>
            </a:r>
            <a:r>
              <a:rPr lang="fr-FR" sz="3100" b="1" dirty="0" smtClean="0"/>
              <a:t>Croisière Estivale Bretagne nord   (aber </a:t>
            </a:r>
            <a:r>
              <a:rPr lang="fr-FR" sz="3100" b="1" dirty="0" err="1" smtClean="0"/>
              <a:t>wrach</a:t>
            </a:r>
            <a:r>
              <a:rPr lang="fr-FR" sz="3100" b="1" dirty="0" smtClean="0"/>
              <a:t>’   vers  st </a:t>
            </a:r>
            <a:r>
              <a:rPr lang="fr-FR" sz="3100" b="1" dirty="0" err="1" smtClean="0"/>
              <a:t>malo</a:t>
            </a:r>
            <a:r>
              <a:rPr lang="fr-FR" sz="3100" b="1" dirty="0" smtClean="0"/>
              <a:t>  ) </a:t>
            </a:r>
          </a:p>
          <a:p>
            <a:pPr lvl="1"/>
            <a:endParaRPr lang="fr-FR" sz="3100" b="1" dirty="0"/>
          </a:p>
          <a:p>
            <a:pPr lvl="1"/>
            <a:r>
              <a:rPr lang="fr-FR" sz="3100" dirty="0" smtClean="0"/>
              <a:t>Début Août : </a:t>
            </a:r>
            <a:r>
              <a:rPr lang="fr-FR" sz="3100" b="1" dirty="0" smtClean="0"/>
              <a:t>Régates du bois de la chaise – Baie de </a:t>
            </a:r>
            <a:r>
              <a:rPr lang="fr-FR" sz="3100" b="1" dirty="0" err="1" smtClean="0"/>
              <a:t>Bourgneuf</a:t>
            </a:r>
            <a:r>
              <a:rPr lang="fr-FR" sz="3100" b="1" dirty="0" smtClean="0"/>
              <a:t> - </a:t>
            </a:r>
            <a:r>
              <a:rPr lang="fr-FR" sz="3100" b="1" dirty="0" err="1" smtClean="0"/>
              <a:t>Noirmoutiers</a:t>
            </a:r>
            <a:endParaRPr lang="fr-FR" sz="3100" dirty="0" smtClean="0"/>
          </a:p>
          <a:p>
            <a:pPr lvl="1"/>
            <a:endParaRPr lang="fr-FR" sz="3100" b="1" dirty="0" smtClean="0"/>
          </a:p>
          <a:p>
            <a:pPr lvl="1"/>
            <a:r>
              <a:rPr lang="fr-FR" sz="3100" dirty="0" smtClean="0"/>
              <a:t>15 Aout : </a:t>
            </a:r>
            <a:r>
              <a:rPr lang="fr-FR" sz="3100" b="1" dirty="0" smtClean="0"/>
              <a:t>Festival de l’Ile aux Moines – Golfe du Morbihan</a:t>
            </a:r>
          </a:p>
          <a:p>
            <a:pPr lvl="1"/>
            <a:endParaRPr lang="fr-FR" sz="3100" b="1" dirty="0" smtClean="0"/>
          </a:p>
          <a:p>
            <a:pPr lvl="1"/>
            <a:r>
              <a:rPr lang="fr-FR" sz="3100" dirty="0" smtClean="0"/>
              <a:t>Début Septembre : </a:t>
            </a:r>
            <a:r>
              <a:rPr lang="fr-FR" sz="3100" b="1" dirty="0" smtClean="0"/>
              <a:t>Rallye Chausey</a:t>
            </a:r>
          </a:p>
          <a:p>
            <a:pPr lvl="1"/>
            <a:endParaRPr lang="fr-FR" sz="3100" b="1" dirty="0"/>
          </a:p>
          <a:p>
            <a:pPr lvl="1"/>
            <a:r>
              <a:rPr lang="fr-FR" sz="3100" dirty="0" smtClean="0"/>
              <a:t>24 – 25 Septembre </a:t>
            </a:r>
            <a:r>
              <a:rPr lang="fr-FR" sz="3100" b="1" dirty="0" smtClean="0"/>
              <a:t>:  </a:t>
            </a:r>
            <a:r>
              <a:rPr lang="fr-FR" sz="3100" b="1" cap="none" dirty="0" err="1" smtClean="0"/>
              <a:t>Premiere</a:t>
            </a:r>
            <a:r>
              <a:rPr lang="fr-FR" sz="3100" b="1" cap="none" dirty="0" smtClean="0"/>
              <a:t> </a:t>
            </a:r>
            <a:r>
              <a:rPr lang="fr-FR" sz="3100" b="1" cap="none" dirty="0" err="1" smtClean="0"/>
              <a:t>retrospective</a:t>
            </a:r>
            <a:r>
              <a:rPr lang="fr-FR" sz="3100" b="1" cap="none" dirty="0" smtClean="0"/>
              <a:t> de voile </a:t>
            </a:r>
            <a:r>
              <a:rPr lang="fr-FR" sz="3100" b="1" cap="none" dirty="0" err="1" smtClean="0"/>
              <a:t>legere</a:t>
            </a:r>
            <a:r>
              <a:rPr lang="fr-FR" sz="3100" b="1" cap="none" dirty="0" smtClean="0"/>
              <a:t>  organisée par la SRCO de Ouistreham</a:t>
            </a:r>
          </a:p>
          <a:p>
            <a:pPr lvl="1"/>
            <a:endParaRPr lang="fr-FR" sz="3100" cap="none" dirty="0" smtClean="0"/>
          </a:p>
          <a:p>
            <a:pPr lvl="1"/>
            <a:r>
              <a:rPr lang="fr-FR" sz="3100" dirty="0" smtClean="0"/>
              <a:t>Octobre : </a:t>
            </a:r>
            <a:r>
              <a:rPr lang="fr-FR" sz="3100" b="1" dirty="0" smtClean="0"/>
              <a:t>Les 3 heures du vent au CVP- plan d’eau de Meulan 78 </a:t>
            </a:r>
            <a:r>
              <a:rPr lang="fr-FR" sz="3100" b="1" dirty="0"/>
              <a:t>( Alban </a:t>
            </a:r>
            <a:r>
              <a:rPr lang="fr-FR" sz="3100" b="1" dirty="0" err="1"/>
              <a:t>Devilmorin</a:t>
            </a:r>
            <a:r>
              <a:rPr lang="fr-FR" sz="3100" b="1" dirty="0"/>
              <a:t>  Vice président </a:t>
            </a:r>
            <a:r>
              <a:rPr lang="fr-FR" sz="3100" b="1" dirty="0" smtClean="0"/>
              <a:t>CVP</a:t>
            </a:r>
            <a:r>
              <a:rPr lang="fr-FR" sz="3100" b="1" dirty="0"/>
              <a:t>– accueil – club house – restau – bar – </a:t>
            </a:r>
            <a:r>
              <a:rPr lang="fr-FR" sz="3100" b="1" dirty="0" smtClean="0"/>
              <a:t>chambres,  </a:t>
            </a:r>
            <a:r>
              <a:rPr lang="fr-FR" sz="3100" b="1" dirty="0"/>
              <a:t>assurés</a:t>
            </a:r>
            <a:r>
              <a:rPr lang="fr-FR" sz="3100" b="1" dirty="0" smtClean="0"/>
              <a:t>)</a:t>
            </a:r>
          </a:p>
          <a:p>
            <a:pPr lvl="1"/>
            <a:endParaRPr lang="fr-FR" sz="3100" dirty="0"/>
          </a:p>
          <a:p>
            <a:pPr lvl="1"/>
            <a:endParaRPr lang="fr-FR" sz="3100" dirty="0" smtClean="0"/>
          </a:p>
          <a:p>
            <a:pPr lvl="1"/>
            <a:endParaRPr lang="fr-FR" sz="3100" dirty="0"/>
          </a:p>
        </p:txBody>
      </p:sp>
    </p:spTree>
    <p:extLst>
      <p:ext uri="{BB962C8B-B14F-4D97-AF65-F5344CB8AC3E}">
        <p14:creationId xmlns:p14="http://schemas.microsoft.com/office/powerpoint/2010/main" val="1040784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4217266" y="1439862"/>
          <a:ext cx="3829050" cy="5418138"/>
        </p:xfrm>
        <a:graphic>
          <a:graphicData uri="http://schemas.openxmlformats.org/presentationml/2006/ole">
            <mc:AlternateContent xmlns:mc="http://schemas.openxmlformats.org/markup-compatibility/2006">
              <mc:Choice xmlns:v="urn:schemas-microsoft-com:vml" Requires="v">
                <p:oleObj spid="_x0000_s6150" name="Acrobat Document" r:id="rId3" imgW="5667126" imgH="8019694" progId="AcroExch.Document.DC">
                  <p:embed/>
                </p:oleObj>
              </mc:Choice>
              <mc:Fallback>
                <p:oleObj name="Acrobat Document" r:id="rId3" imgW="5667126" imgH="8019694" progId="AcroExch.Document.DC">
                  <p:embed/>
                  <p:pic>
                    <p:nvPicPr>
                      <p:cNvPr id="0" name=""/>
                      <p:cNvPicPr/>
                      <p:nvPr/>
                    </p:nvPicPr>
                    <p:blipFill>
                      <a:blip r:embed="rId4"/>
                      <a:stretch>
                        <a:fillRect/>
                      </a:stretch>
                    </p:blipFill>
                    <p:spPr>
                      <a:xfrm>
                        <a:off x="4217266" y="1439862"/>
                        <a:ext cx="3829050" cy="5418138"/>
                      </a:xfrm>
                      <a:prstGeom prst="rect">
                        <a:avLst/>
                      </a:prstGeom>
                    </p:spPr>
                  </p:pic>
                </p:oleObj>
              </mc:Fallback>
            </mc:AlternateContent>
          </a:graphicData>
        </a:graphic>
      </p:graphicFrame>
      <p:sp>
        <p:nvSpPr>
          <p:cNvPr id="3" name="ZoneTexte 2"/>
          <p:cNvSpPr txBox="1"/>
          <p:nvPr/>
        </p:nvSpPr>
        <p:spPr>
          <a:xfrm>
            <a:off x="2815936" y="166254"/>
            <a:ext cx="6877204" cy="369332"/>
          </a:xfrm>
          <a:prstGeom prst="rect">
            <a:avLst/>
          </a:prstGeom>
          <a:noFill/>
        </p:spPr>
        <p:txBody>
          <a:bodyPr wrap="none" rtlCol="0">
            <a:spAutoFit/>
          </a:bodyPr>
          <a:lstStyle/>
          <a:p>
            <a:r>
              <a:rPr lang="fr-FR" dirty="0" smtClean="0"/>
              <a:t>MUSEE DE LA BATELLERIE – CONFLANS STE HONORINE ( 78 )</a:t>
            </a:r>
            <a:endParaRPr lang="fr-FR" dirty="0"/>
          </a:p>
        </p:txBody>
      </p:sp>
      <p:sp>
        <p:nvSpPr>
          <p:cNvPr id="4" name="ZoneTexte 3"/>
          <p:cNvSpPr txBox="1"/>
          <p:nvPr/>
        </p:nvSpPr>
        <p:spPr>
          <a:xfrm>
            <a:off x="3587665" y="664558"/>
            <a:ext cx="5088252" cy="646331"/>
          </a:xfrm>
          <a:prstGeom prst="rect">
            <a:avLst/>
          </a:prstGeom>
          <a:noFill/>
        </p:spPr>
        <p:txBody>
          <a:bodyPr wrap="none" rtlCol="0">
            <a:spAutoFit/>
          </a:bodyPr>
          <a:lstStyle/>
          <a:p>
            <a:r>
              <a:rPr lang="fr-FR" dirty="0" smtClean="0"/>
              <a:t>Exposition sur le Chantier Georges SILVANT</a:t>
            </a:r>
          </a:p>
          <a:p>
            <a:pPr algn="ctr"/>
            <a:r>
              <a:rPr lang="fr-FR" dirty="0" smtClean="0"/>
              <a:t>JUIN 2017</a:t>
            </a:r>
            <a:endParaRPr lang="fr-FR" dirty="0"/>
          </a:p>
        </p:txBody>
      </p:sp>
    </p:spTree>
    <p:extLst>
      <p:ext uri="{BB962C8B-B14F-4D97-AF65-F5344CB8AC3E}">
        <p14:creationId xmlns:p14="http://schemas.microsoft.com/office/powerpoint/2010/main" val="116335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618" y="-244549"/>
            <a:ext cx="3206338" cy="68580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650" y="2135711"/>
            <a:ext cx="7749936" cy="4477740"/>
          </a:xfrm>
          <a:prstGeom prst="rect">
            <a:avLst/>
          </a:prstGeom>
        </p:spPr>
      </p:pic>
      <p:sp>
        <p:nvSpPr>
          <p:cNvPr id="7" name="ZoneTexte 6"/>
          <p:cNvSpPr txBox="1"/>
          <p:nvPr/>
        </p:nvSpPr>
        <p:spPr>
          <a:xfrm>
            <a:off x="5582093" y="361507"/>
            <a:ext cx="6083717" cy="1908215"/>
          </a:xfrm>
          <a:prstGeom prst="rect">
            <a:avLst/>
          </a:prstGeom>
          <a:noFill/>
        </p:spPr>
        <p:txBody>
          <a:bodyPr wrap="none" rtlCol="0">
            <a:spAutoFit/>
          </a:bodyPr>
          <a:lstStyle/>
          <a:p>
            <a:endParaRPr lang="fr-FR" dirty="0" smtClean="0"/>
          </a:p>
          <a:p>
            <a:r>
              <a:rPr lang="fr-FR" sz="2800" i="1" dirty="0" smtClean="0"/>
              <a:t>Rendez-vous de la Belle Plaisance</a:t>
            </a:r>
          </a:p>
          <a:p>
            <a:endParaRPr lang="fr-FR" dirty="0"/>
          </a:p>
          <a:p>
            <a:pPr algn="ctr"/>
            <a:r>
              <a:rPr lang="fr-FR" dirty="0" smtClean="0"/>
              <a:t>BENODET  22 au 25 Juin 2017</a:t>
            </a:r>
          </a:p>
          <a:p>
            <a:endParaRPr lang="fr-FR" dirty="0"/>
          </a:p>
          <a:p>
            <a:endParaRPr lang="fr-FR" dirty="0"/>
          </a:p>
        </p:txBody>
      </p:sp>
    </p:spTree>
    <p:extLst>
      <p:ext uri="{BB962C8B-B14F-4D97-AF65-F5344CB8AC3E}">
        <p14:creationId xmlns:p14="http://schemas.microsoft.com/office/powerpoint/2010/main" val="1696452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061" y="36474"/>
            <a:ext cx="10046094" cy="6662061"/>
          </a:xfrm>
          <a:prstGeom prst="rect">
            <a:avLst/>
          </a:prstGeom>
        </p:spPr>
      </p:pic>
      <p:sp>
        <p:nvSpPr>
          <p:cNvPr id="4" name="ZoneTexte 3"/>
          <p:cNvSpPr txBox="1"/>
          <p:nvPr/>
        </p:nvSpPr>
        <p:spPr>
          <a:xfrm>
            <a:off x="3126819" y="342900"/>
            <a:ext cx="4379725" cy="523220"/>
          </a:xfrm>
          <a:prstGeom prst="rect">
            <a:avLst/>
          </a:prstGeom>
          <a:noFill/>
        </p:spPr>
        <p:txBody>
          <a:bodyPr wrap="none" rtlCol="0">
            <a:spAutoFit/>
          </a:bodyPr>
          <a:lstStyle/>
          <a:p>
            <a:r>
              <a:rPr lang="fr-FR" dirty="0" smtClean="0">
                <a:solidFill>
                  <a:schemeClr val="bg1"/>
                </a:solidFill>
              </a:rPr>
              <a:t> </a:t>
            </a:r>
            <a:r>
              <a:rPr lang="fr-FR" sz="2800" b="1" dirty="0" smtClean="0">
                <a:solidFill>
                  <a:schemeClr val="bg1"/>
                </a:solidFill>
              </a:rPr>
              <a:t>24-25 Septembre 2017</a:t>
            </a:r>
            <a:endParaRPr lang="fr-FR" sz="2800" b="1" dirty="0">
              <a:solidFill>
                <a:schemeClr val="bg1"/>
              </a:solidFill>
            </a:endParaRPr>
          </a:p>
        </p:txBody>
      </p:sp>
    </p:spTree>
    <p:extLst>
      <p:ext uri="{BB962C8B-B14F-4D97-AF65-F5344CB8AC3E}">
        <p14:creationId xmlns:p14="http://schemas.microsoft.com/office/powerpoint/2010/main" val="3386657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1308</TotalTime>
  <Words>869</Words>
  <Application>Microsoft Office PowerPoint</Application>
  <PresentationFormat>Grand écran</PresentationFormat>
  <Paragraphs>231</Paragraphs>
  <Slides>19</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19</vt:i4>
      </vt:variant>
    </vt:vector>
  </HeadingPairs>
  <TitlesOfParts>
    <vt:vector size="25" baseType="lpstr">
      <vt:lpstr>Arial</vt:lpstr>
      <vt:lpstr>Calibri</vt:lpstr>
      <vt:lpstr>Tw Cen MT</vt:lpstr>
      <vt:lpstr>Ronds dans l’eau</vt:lpstr>
      <vt:lpstr>Acrobat Document</vt:lpstr>
      <vt:lpstr>Document</vt:lpstr>
      <vt:lpstr>Cercle de Voile d’ Angers  11 Février 2017</vt:lpstr>
      <vt:lpstr>LA COMMUNICATION</vt:lpstr>
      <vt:lpstr>Réactivité et Dynamisme  L’investissement de chacun A favorisé :</vt:lpstr>
      <vt:lpstr>Le Site DC20.fr</vt:lpstr>
      <vt:lpstr>RAPPORT D’ACTIVITÉ</vt:lpstr>
      <vt:lpstr>Idées et Projets 2017</vt:lpstr>
      <vt:lpstr>Présentation PowerPoint</vt:lpstr>
      <vt:lpstr>Présentation PowerPoint</vt:lpstr>
      <vt:lpstr>Présentation PowerPoint</vt:lpstr>
      <vt:lpstr>Idées et Projets 2017</vt:lpstr>
      <vt:lpstr>TECHNIQUE</vt:lpstr>
      <vt:lpstr>Présentation PowerPoint</vt:lpstr>
      <vt:lpstr>X’TREM DC20</vt:lpstr>
      <vt:lpstr>Ca c’est une bonne idée. Surtout pour le portant, allure ou je trouve le DC20 un peu sous-toilé. D’ailleurs,  le bateau supporte très bien ce gros surplus de toile.   Voici mon installation personnel Bout dehors en carbone (partie haute d’un mat de planche à voile) Spi symétrique de récup. Je ne connais pas la taille mais il est grand et va en tête (vérifier que ton mat supporte les spi en tête) Pour l’installation, voir les photos. Avec ce système, ça pousse fort ! Planning garanti.  Je ne me suis jamais fait peur ni même coucher le bateau.   </vt:lpstr>
      <vt:lpstr>SAFRAN</vt:lpstr>
      <vt:lpstr>Rapport financier</vt:lpstr>
      <vt:lpstr>Renouvellement cotisation</vt:lpstr>
      <vt:lpstr>Election du Bureau</vt:lpstr>
      <vt:lpstr>QUESTIONS DIVERSES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Louis Le Gonidec</dc:creator>
  <cp:lastModifiedBy>Jean Louis Le Gonidec</cp:lastModifiedBy>
  <cp:revision>113</cp:revision>
  <dcterms:created xsi:type="dcterms:W3CDTF">2016-01-19T15:30:36Z</dcterms:created>
  <dcterms:modified xsi:type="dcterms:W3CDTF">2017-02-11T00:17:18Z</dcterms:modified>
</cp:coreProperties>
</file>